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Mon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3.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Mon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Mono-italic.fntdata"/><Relationship Id="rId14" Type="http://schemas.openxmlformats.org/officeDocument/2006/relationships/slide" Target="slides/slide7.xml"/><Relationship Id="rId36" Type="http://schemas.openxmlformats.org/officeDocument/2006/relationships/font" Target="fonts/RobotoMono-bold.fntdata"/><Relationship Id="rId17" Type="http://schemas.openxmlformats.org/officeDocument/2006/relationships/slide" Target="slides/slide10.xml"/><Relationship Id="rId39" Type="http://schemas.openxmlformats.org/officeDocument/2006/relationships/font" Target="fonts/OpenSans-regular.fntdata"/><Relationship Id="rId16" Type="http://schemas.openxmlformats.org/officeDocument/2006/relationships/slide" Target="slides/slide9.xml"/><Relationship Id="rId38" Type="http://schemas.openxmlformats.org/officeDocument/2006/relationships/font" Target="fonts/RobotoMon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4e4c0e9a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4e4c0e9a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3a2dd31f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3a2dd31f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3a2dd31f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3a2dd31f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3a2dd31f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3a2dd31f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3a2dd31f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3a2dd31f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3a2dd31f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3a2dd31f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3a2dd31f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3a2dd31f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3a2dd31f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3a2dd31f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3a2dd31f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3a2dd31f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3a2dd31f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3a2dd31f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3a2dd31f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3a2dd31f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6a2641d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6a2641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3a2dd31f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3a2dd31f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3a2dd31f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3a2dd31f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3a2dd31f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3a2dd31f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3a2dd31f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3a2dd31f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3a2dd31f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3a2dd31f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3a2dd31f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3a2dd31f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3ccc72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3ccc72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3a2dd31f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c3a2dd31f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3a2dd31f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3a2dd31f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3a2dd31f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3a2dd31f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3a2dd31f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3a2dd31f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3a2dd31f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3a2dd31f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3a2dd31f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3a2dd31f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3a2dd31f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3a2dd31f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675991" y="175696"/>
            <a:ext cx="6598200" cy="1653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5400"/>
              <a:buFont typeface="Calibri"/>
              <a:buNone/>
              <a:defRPr sz="54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 name="Google Shape;11;p2"/>
          <p:cNvSpPr txBox="1"/>
          <p:nvPr>
            <p:ph idx="1" type="subTitle"/>
          </p:nvPr>
        </p:nvSpPr>
        <p:spPr>
          <a:xfrm>
            <a:off x="167500" y="3551775"/>
            <a:ext cx="8877300" cy="7368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FFFFFF"/>
              </a:buClr>
              <a:buSzPts val="2000"/>
              <a:buNone/>
              <a:defRPr sz="2000">
                <a:solidFill>
                  <a:srgbClr val="FFFFFF"/>
                </a:solidFill>
              </a:defRPr>
            </a:lvl1pPr>
            <a:lvl2pPr lvl="1" rtl="0" algn="ctr">
              <a:lnSpc>
                <a:spcPct val="100000"/>
              </a:lnSpc>
              <a:spcBef>
                <a:spcPts val="0"/>
              </a:spcBef>
              <a:spcAft>
                <a:spcPts val="0"/>
              </a:spcAft>
              <a:buClr>
                <a:srgbClr val="88898F"/>
              </a:buClr>
              <a:buSzPts val="3200"/>
              <a:buNone/>
              <a:defRPr>
                <a:solidFill>
                  <a:srgbClr val="88898F"/>
                </a:solidFill>
              </a:defRPr>
            </a:lvl2pPr>
            <a:lvl3pPr lvl="2" rtl="0" algn="ctr">
              <a:lnSpc>
                <a:spcPct val="100000"/>
              </a:lnSpc>
              <a:spcBef>
                <a:spcPts val="0"/>
              </a:spcBef>
              <a:spcAft>
                <a:spcPts val="0"/>
              </a:spcAft>
              <a:buClr>
                <a:srgbClr val="88898F"/>
              </a:buClr>
              <a:buSzPts val="2800"/>
              <a:buNone/>
              <a:defRPr>
                <a:solidFill>
                  <a:srgbClr val="88898F"/>
                </a:solidFill>
              </a:defRPr>
            </a:lvl3pPr>
            <a:lvl4pPr lvl="3" rtl="0" algn="ctr">
              <a:lnSpc>
                <a:spcPct val="100000"/>
              </a:lnSpc>
              <a:spcBef>
                <a:spcPts val="0"/>
              </a:spcBef>
              <a:spcAft>
                <a:spcPts val="0"/>
              </a:spcAft>
              <a:buClr>
                <a:srgbClr val="88898F"/>
              </a:buClr>
              <a:buSzPts val="2400"/>
              <a:buNone/>
              <a:defRPr>
                <a:solidFill>
                  <a:srgbClr val="88898F"/>
                </a:solidFill>
              </a:defRPr>
            </a:lvl4pPr>
            <a:lvl5pPr lvl="4" rtl="0" algn="ctr">
              <a:lnSpc>
                <a:spcPct val="100000"/>
              </a:lnSpc>
              <a:spcBef>
                <a:spcPts val="0"/>
              </a:spcBef>
              <a:spcAft>
                <a:spcPts val="0"/>
              </a:spcAft>
              <a:buClr>
                <a:srgbClr val="88898F"/>
              </a:buClr>
              <a:buSzPts val="2400"/>
              <a:buNone/>
              <a:defRPr>
                <a:solidFill>
                  <a:srgbClr val="88898F"/>
                </a:solidFill>
              </a:defRPr>
            </a:lvl5pPr>
            <a:lvl6pPr lvl="5" rtl="0" algn="ctr">
              <a:lnSpc>
                <a:spcPct val="100000"/>
              </a:lnSpc>
              <a:spcBef>
                <a:spcPts val="400"/>
              </a:spcBef>
              <a:spcAft>
                <a:spcPts val="0"/>
              </a:spcAft>
              <a:buClr>
                <a:srgbClr val="88898F"/>
              </a:buClr>
              <a:buSzPts val="2000"/>
              <a:buNone/>
              <a:defRPr>
                <a:solidFill>
                  <a:srgbClr val="88898F"/>
                </a:solidFill>
              </a:defRPr>
            </a:lvl6pPr>
            <a:lvl7pPr lvl="6" rtl="0" algn="ctr">
              <a:lnSpc>
                <a:spcPct val="100000"/>
              </a:lnSpc>
              <a:spcBef>
                <a:spcPts val="400"/>
              </a:spcBef>
              <a:spcAft>
                <a:spcPts val="0"/>
              </a:spcAft>
              <a:buClr>
                <a:srgbClr val="88898F"/>
              </a:buClr>
              <a:buSzPts val="2000"/>
              <a:buNone/>
              <a:defRPr>
                <a:solidFill>
                  <a:srgbClr val="88898F"/>
                </a:solidFill>
              </a:defRPr>
            </a:lvl7pPr>
            <a:lvl8pPr lvl="7" rtl="0" algn="ctr">
              <a:lnSpc>
                <a:spcPct val="100000"/>
              </a:lnSpc>
              <a:spcBef>
                <a:spcPts val="400"/>
              </a:spcBef>
              <a:spcAft>
                <a:spcPts val="0"/>
              </a:spcAft>
              <a:buClr>
                <a:srgbClr val="88898F"/>
              </a:buClr>
              <a:buSzPts val="2000"/>
              <a:buNone/>
              <a:defRPr>
                <a:solidFill>
                  <a:srgbClr val="88898F"/>
                </a:solidFill>
              </a:defRPr>
            </a:lvl8pPr>
            <a:lvl9pPr lvl="8" rtl="0" algn="ctr">
              <a:lnSpc>
                <a:spcPct val="100000"/>
              </a:lnSpc>
              <a:spcBef>
                <a:spcPts val="400"/>
              </a:spcBef>
              <a:spcAft>
                <a:spcPts val="0"/>
              </a:spcAft>
              <a:buClr>
                <a:srgbClr val="88898F"/>
              </a:buClr>
              <a:buSzPts val="2000"/>
              <a:buNone/>
              <a:defRPr>
                <a:solidFill>
                  <a:srgbClr val="88898F"/>
                </a:solidFill>
              </a:defRPr>
            </a:lvl9pPr>
          </a:lstStyle>
          <a:p/>
        </p:txBody>
      </p:sp>
      <p:pic>
        <p:nvPicPr>
          <p:cNvPr id="12" name="Google Shape;12;p2"/>
          <p:cNvPicPr preferRelativeResize="0"/>
          <p:nvPr/>
        </p:nvPicPr>
        <p:blipFill rotWithShape="1">
          <a:blip r:embed="rId2">
            <a:alphaModFix/>
          </a:blip>
          <a:srcRect b="0" l="0" r="0" t="0"/>
          <a:stretch/>
        </p:blipFill>
        <p:spPr>
          <a:xfrm>
            <a:off x="0" y="4484437"/>
            <a:ext cx="2415431" cy="6590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3" name="Google Shape;53;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 name="Google Shape;76;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white"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 name="Google Shape;15;p3"/>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0"/>
              </a:spcBef>
              <a:spcAft>
                <a:spcPts val="0"/>
              </a:spcAft>
              <a:buClr>
                <a:schemeClr val="dk1"/>
              </a:buClr>
              <a:buSzPts val="1800"/>
              <a:buFont typeface="Calibri"/>
              <a:buChar char="•"/>
              <a:defRPr/>
            </a:lvl1pPr>
            <a:lvl2pPr indent="-342900" lvl="1" marL="914400" rtl="0" algn="l">
              <a:lnSpc>
                <a:spcPct val="100000"/>
              </a:lnSpc>
              <a:spcBef>
                <a:spcPts val="0"/>
              </a:spcBef>
              <a:spcAft>
                <a:spcPts val="0"/>
              </a:spcAft>
              <a:buClr>
                <a:schemeClr val="dk1"/>
              </a:buClr>
              <a:buSzPts val="1800"/>
              <a:buFont typeface="Calibri"/>
              <a:buChar char="-"/>
              <a:defRPr/>
            </a:lvl2pPr>
            <a:lvl3pPr indent="-342900" lvl="2" marL="1371600" rtl="0" algn="l">
              <a:lnSpc>
                <a:spcPct val="100000"/>
              </a:lnSpc>
              <a:spcBef>
                <a:spcPts val="0"/>
              </a:spcBef>
              <a:spcAft>
                <a:spcPts val="0"/>
              </a:spcAft>
              <a:buClr>
                <a:schemeClr val="dk1"/>
              </a:buClr>
              <a:buSzPts val="1800"/>
              <a:buFont typeface="Calibri"/>
              <a:buChar char="-"/>
              <a:defRPr/>
            </a:lvl3pPr>
            <a:lvl4pPr indent="-342900" lvl="3" marL="1828800" rtl="0" algn="l">
              <a:lnSpc>
                <a:spcPct val="100000"/>
              </a:lnSpc>
              <a:spcBef>
                <a:spcPts val="0"/>
              </a:spcBef>
              <a:spcAft>
                <a:spcPts val="0"/>
              </a:spcAft>
              <a:buClr>
                <a:schemeClr val="dk1"/>
              </a:buClr>
              <a:buSzPts val="1800"/>
              <a:buFont typeface="Calibri"/>
              <a:buChar char="-"/>
              <a:defRPr/>
            </a:lvl4pPr>
            <a:lvl5pPr indent="-342900" lvl="4" marL="2286000" rtl="0" algn="l">
              <a:lnSpc>
                <a:spcPct val="100000"/>
              </a:lnSpc>
              <a:spcBef>
                <a:spcPts val="0"/>
              </a:spcBef>
              <a:spcAft>
                <a:spcPts val="0"/>
              </a:spcAft>
              <a:buClr>
                <a:schemeClr val="dk1"/>
              </a:buClr>
              <a:buSzPts val="1800"/>
              <a:buFont typeface="Calibri"/>
              <a:buChar char="-"/>
              <a:defRPr/>
            </a:lvl5pPr>
            <a:lvl6pPr indent="-342900" lvl="5" marL="2743200" rtl="0" algn="l">
              <a:lnSpc>
                <a:spcPct val="100000"/>
              </a:lnSpc>
              <a:spcBef>
                <a:spcPts val="360"/>
              </a:spcBef>
              <a:spcAft>
                <a:spcPts val="0"/>
              </a:spcAft>
              <a:buClr>
                <a:schemeClr val="dk1"/>
              </a:buClr>
              <a:buSzPts val="1800"/>
              <a:buFont typeface="Calibri"/>
              <a:buChar char="•"/>
              <a:defRPr/>
            </a:lvl6pPr>
            <a:lvl7pPr indent="-342900" lvl="6" marL="3200400" rtl="0" algn="l">
              <a:lnSpc>
                <a:spcPct val="100000"/>
              </a:lnSpc>
              <a:spcBef>
                <a:spcPts val="360"/>
              </a:spcBef>
              <a:spcAft>
                <a:spcPts val="0"/>
              </a:spcAft>
              <a:buClr>
                <a:schemeClr val="dk1"/>
              </a:buClr>
              <a:buSzPts val="1800"/>
              <a:buFont typeface="Calibri"/>
              <a:buChar char="•"/>
              <a:defRPr/>
            </a:lvl7pPr>
            <a:lvl8pPr indent="-342900" lvl="7" marL="3657600" rtl="0" algn="l">
              <a:lnSpc>
                <a:spcPct val="100000"/>
              </a:lnSpc>
              <a:spcBef>
                <a:spcPts val="360"/>
              </a:spcBef>
              <a:spcAft>
                <a:spcPts val="0"/>
              </a:spcAft>
              <a:buClr>
                <a:schemeClr val="dk1"/>
              </a:buClr>
              <a:buSzPts val="1800"/>
              <a:buFont typeface="Calibri"/>
              <a:buChar char="•"/>
              <a:defRPr/>
            </a:lvl8pPr>
            <a:lvl9pPr indent="-342900" lvl="8" marL="4114800" rtl="0" algn="l">
              <a:lnSpc>
                <a:spcPct val="100000"/>
              </a:lnSpc>
              <a:spcBef>
                <a:spcPts val="360"/>
              </a:spcBef>
              <a:spcAft>
                <a:spcPts val="0"/>
              </a:spcAft>
              <a:buClr>
                <a:schemeClr val="dk1"/>
              </a:buClr>
              <a:buSzPts val="1800"/>
              <a:buFont typeface="Calibri"/>
              <a:buChar char="•"/>
              <a:defRPr/>
            </a:lvl9pPr>
          </a:lstStyle>
          <a:p/>
        </p:txBody>
      </p:sp>
      <p:sp>
        <p:nvSpPr>
          <p:cNvPr id="16" name="Google Shape;16;p3"/>
          <p:cNvSpPr txBox="1"/>
          <p:nvPr>
            <p:ph idx="11" type="ftr"/>
          </p:nvPr>
        </p:nvSpPr>
        <p:spPr>
          <a:xfrm>
            <a:off x="4217546" y="4738971"/>
            <a:ext cx="3977700" cy="2739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3"/>
          <p:cNvSpPr txBox="1"/>
          <p:nvPr>
            <p:ph idx="12" type="sldNum"/>
          </p:nvPr>
        </p:nvSpPr>
        <p:spPr>
          <a:xfrm>
            <a:off x="8316141" y="4738799"/>
            <a:ext cx="370800" cy="273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rotWithShape="1">
          <a:blip r:embed="rId2">
            <a:alphaModFix/>
          </a:blip>
          <a:srcRect b="0" l="0" r="0" t="0"/>
          <a:stretch/>
        </p:blipFill>
        <p:spPr>
          <a:xfrm>
            <a:off x="0" y="4484437"/>
            <a:ext cx="2415431" cy="6590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blue">
  <p:cSld name="Tekstdia lichtblauw">
    <p:bg>
      <p:bgPr>
        <a:solidFill>
          <a:schemeClr val="dk2"/>
        </a:solid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600"/>
              <a:buFont typeface="Calibri"/>
              <a:buNone/>
              <a:defRPr>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4"/>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lvl1pPr indent="-457200" lvl="0" marL="457200" rtl="0" algn="l">
              <a:lnSpc>
                <a:spcPct val="100000"/>
              </a:lnSpc>
              <a:spcBef>
                <a:spcPts val="0"/>
              </a:spcBef>
              <a:spcAft>
                <a:spcPts val="0"/>
              </a:spcAft>
              <a:buClr>
                <a:schemeClr val="lt1"/>
              </a:buClr>
              <a:buSzPts val="3600"/>
              <a:buChar char="•"/>
              <a:defRPr>
                <a:solidFill>
                  <a:schemeClr val="lt1"/>
                </a:solidFill>
              </a:defRPr>
            </a:lvl1pPr>
            <a:lvl2pPr indent="-431800" lvl="1" marL="914400" rtl="0" algn="l">
              <a:lnSpc>
                <a:spcPct val="100000"/>
              </a:lnSpc>
              <a:spcBef>
                <a:spcPts val="0"/>
              </a:spcBef>
              <a:spcAft>
                <a:spcPts val="0"/>
              </a:spcAft>
              <a:buClr>
                <a:schemeClr val="lt1"/>
              </a:buClr>
              <a:buSzPts val="3200"/>
              <a:buChar char="-"/>
              <a:defRPr>
                <a:solidFill>
                  <a:schemeClr val="lt1"/>
                </a:solidFill>
              </a:defRPr>
            </a:lvl2pPr>
            <a:lvl3pPr indent="-406400" lvl="2" marL="1371600" rtl="0" algn="l">
              <a:lnSpc>
                <a:spcPct val="100000"/>
              </a:lnSpc>
              <a:spcBef>
                <a:spcPts val="0"/>
              </a:spcBef>
              <a:spcAft>
                <a:spcPts val="0"/>
              </a:spcAft>
              <a:buClr>
                <a:schemeClr val="lt1"/>
              </a:buClr>
              <a:buSzPts val="2800"/>
              <a:buChar char="-"/>
              <a:defRPr>
                <a:solidFill>
                  <a:schemeClr val="lt1"/>
                </a:solidFill>
              </a:defRPr>
            </a:lvl3pPr>
            <a:lvl4pPr indent="-381000" lvl="3" marL="1828800" rtl="0" algn="l">
              <a:lnSpc>
                <a:spcPct val="100000"/>
              </a:lnSpc>
              <a:spcBef>
                <a:spcPts val="0"/>
              </a:spcBef>
              <a:spcAft>
                <a:spcPts val="0"/>
              </a:spcAft>
              <a:buClr>
                <a:schemeClr val="lt1"/>
              </a:buClr>
              <a:buSzPts val="2400"/>
              <a:buChar char="-"/>
              <a:defRPr>
                <a:solidFill>
                  <a:schemeClr val="lt1"/>
                </a:solidFill>
              </a:defRPr>
            </a:lvl4pPr>
            <a:lvl5pPr indent="-381000" lvl="4" marL="2286000" rtl="0" algn="l">
              <a:lnSpc>
                <a:spcPct val="100000"/>
              </a:lnSpc>
              <a:spcBef>
                <a:spcPts val="0"/>
              </a:spcBef>
              <a:spcAft>
                <a:spcPts val="0"/>
              </a:spcAft>
              <a:buClr>
                <a:schemeClr val="lt1"/>
              </a:buClr>
              <a:buSzPts val="2400"/>
              <a:buChar char="-"/>
              <a:defRPr>
                <a:solidFill>
                  <a:schemeClr val="lt1"/>
                </a:solidFill>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2" name="Google Shape;22;p4"/>
          <p:cNvSpPr txBox="1"/>
          <p:nvPr>
            <p:ph idx="11" type="ftr"/>
          </p:nvPr>
        </p:nvSpPr>
        <p:spPr>
          <a:xfrm>
            <a:off x="4217546" y="4738971"/>
            <a:ext cx="3977700" cy="2739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316141" y="4738799"/>
            <a:ext cx="370800" cy="273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id="24" name="Google Shape;24;p4"/>
          <p:cNvPicPr preferRelativeResize="0"/>
          <p:nvPr/>
        </p:nvPicPr>
        <p:blipFill rotWithShape="1">
          <a:blip r:embed="rId2">
            <a:alphaModFix/>
          </a:blip>
          <a:srcRect b="0" l="0" r="0" t="0"/>
          <a:stretch/>
        </p:blipFill>
        <p:spPr>
          <a:xfrm>
            <a:off x="0" y="4484437"/>
            <a:ext cx="2415431" cy="65906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out header and footer">
  <p:cSld name="Fotodia">
    <p:bg>
      <p:bgPr>
        <a:solidFill>
          <a:schemeClr val="lt1"/>
        </a:solidFill>
      </p:bgPr>
    </p:bg>
    <p:spTree>
      <p:nvGrpSpPr>
        <p:cNvPr id="25" name="Shape 25"/>
        <p:cNvGrpSpPr/>
        <p:nvPr/>
      </p:nvGrpSpPr>
      <p:grpSpPr>
        <a:xfrm>
          <a:off x="0" y="0"/>
          <a:ext cx="0" cy="0"/>
          <a:chOff x="0" y="0"/>
          <a:chExt cx="0" cy="0"/>
        </a:xfrm>
      </p:grpSpPr>
      <p:sp>
        <p:nvSpPr>
          <p:cNvPr id="26" name="Google Shape;26;p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out footer">
  <p:cSld name="Tabeldia">
    <p:spTree>
      <p:nvGrpSpPr>
        <p:cNvPr id="27" name="Shape 27"/>
        <p:cNvGrpSpPr/>
        <p:nvPr/>
      </p:nvGrpSpPr>
      <p:grpSpPr>
        <a:xfrm>
          <a:off x="0" y="0"/>
          <a:ext cx="0" cy="0"/>
          <a:chOff x="0" y="0"/>
          <a:chExt cx="0" cy="0"/>
        </a:xfrm>
      </p:grpSpPr>
      <p:sp>
        <p:nvSpPr>
          <p:cNvPr id="28" name="Google Shape;28;p6"/>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 name="Google Shape;29;p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7"/>
          <p:cNvSpPr txBox="1"/>
          <p:nvPr>
            <p:ph type="title"/>
          </p:nvPr>
        </p:nvSpPr>
        <p:spPr>
          <a:xfrm>
            <a:off x="1202625" y="263375"/>
            <a:ext cx="7657500" cy="572700"/>
          </a:xfrm>
          <a:prstGeom prst="rect">
            <a:avLst/>
          </a:prstGeom>
        </p:spPr>
        <p:txBody>
          <a:bodyPr anchorCtr="0" anchor="t" bIns="0" lIns="0" spcFirstLastPara="1" rIns="0" wrap="square" tIns="0">
            <a:noAutofit/>
          </a:bodyPr>
          <a:lstStyle>
            <a:lvl1pPr lvl="0" rtl="0">
              <a:spcBef>
                <a:spcPts val="0"/>
              </a:spcBef>
              <a:spcAft>
                <a:spcPts val="0"/>
              </a:spcAft>
              <a:buClr>
                <a:srgbClr val="001C3D"/>
              </a:buClr>
              <a:buSzPts val="3600"/>
              <a:buFont typeface="Open Sans"/>
              <a:buNone/>
              <a:defRPr>
                <a:solidFill>
                  <a:srgbClr val="001C3D"/>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32" name="Google Shape;32;p7"/>
          <p:cNvSpPr txBox="1"/>
          <p:nvPr>
            <p:ph idx="1" type="body"/>
          </p:nvPr>
        </p:nvSpPr>
        <p:spPr>
          <a:xfrm>
            <a:off x="311700" y="923875"/>
            <a:ext cx="8520600" cy="4044300"/>
          </a:xfrm>
          <a:prstGeom prst="rect">
            <a:avLst/>
          </a:prstGeom>
        </p:spPr>
        <p:txBody>
          <a:bodyPr anchorCtr="0" anchor="t" bIns="0" lIns="0" spcFirstLastPara="1" rIns="0" wrap="square" tIns="0">
            <a:noAutofit/>
          </a:bodyPr>
          <a:lstStyle>
            <a:lvl1pPr indent="-457200" lvl="0" marL="457200" rtl="0">
              <a:spcBef>
                <a:spcPts val="0"/>
              </a:spcBef>
              <a:spcAft>
                <a:spcPts val="0"/>
              </a:spcAft>
              <a:buSzPts val="3600"/>
              <a:buFont typeface="Open Sans"/>
              <a:buChar char="•"/>
              <a:defRPr>
                <a:latin typeface="Open Sans"/>
                <a:ea typeface="Open Sans"/>
                <a:cs typeface="Open Sans"/>
                <a:sym typeface="Open Sans"/>
              </a:defRPr>
            </a:lvl1pPr>
            <a:lvl2pPr indent="-431800" lvl="1" marL="914400" rtl="0">
              <a:spcBef>
                <a:spcPts val="0"/>
              </a:spcBef>
              <a:spcAft>
                <a:spcPts val="0"/>
              </a:spcAft>
              <a:buSzPts val="3200"/>
              <a:buFont typeface="Open Sans"/>
              <a:buChar char="-"/>
              <a:defRPr>
                <a:latin typeface="Open Sans"/>
                <a:ea typeface="Open Sans"/>
                <a:cs typeface="Open Sans"/>
                <a:sym typeface="Open Sans"/>
              </a:defRPr>
            </a:lvl2pPr>
            <a:lvl3pPr indent="-406400" lvl="2" marL="1371600" rtl="0">
              <a:spcBef>
                <a:spcPts val="0"/>
              </a:spcBef>
              <a:spcAft>
                <a:spcPts val="0"/>
              </a:spcAft>
              <a:buSzPts val="2800"/>
              <a:buFont typeface="Open Sans"/>
              <a:buChar char="-"/>
              <a:defRPr>
                <a:latin typeface="Open Sans"/>
                <a:ea typeface="Open Sans"/>
                <a:cs typeface="Open Sans"/>
                <a:sym typeface="Open Sans"/>
              </a:defRPr>
            </a:lvl3pPr>
            <a:lvl4pPr indent="-381000" lvl="3" marL="1828800" rtl="0">
              <a:spcBef>
                <a:spcPts val="0"/>
              </a:spcBef>
              <a:spcAft>
                <a:spcPts val="0"/>
              </a:spcAft>
              <a:buSzPts val="2400"/>
              <a:buFont typeface="Open Sans"/>
              <a:buChar char="-"/>
              <a:defRPr>
                <a:latin typeface="Open Sans"/>
                <a:ea typeface="Open Sans"/>
                <a:cs typeface="Open Sans"/>
                <a:sym typeface="Open Sans"/>
              </a:defRPr>
            </a:lvl4pPr>
            <a:lvl5pPr indent="-381000" lvl="4" marL="2286000" rtl="0">
              <a:spcBef>
                <a:spcPts val="0"/>
              </a:spcBef>
              <a:spcAft>
                <a:spcPts val="0"/>
              </a:spcAft>
              <a:buSzPts val="2400"/>
              <a:buFont typeface="Open Sans"/>
              <a:buChar char="-"/>
              <a:defRPr>
                <a:latin typeface="Open Sans"/>
                <a:ea typeface="Open Sans"/>
                <a:cs typeface="Open Sans"/>
                <a:sym typeface="Open Sans"/>
              </a:defRPr>
            </a:lvl5pPr>
            <a:lvl6pPr indent="-355600" lvl="5" marL="2743200" rtl="0">
              <a:spcBef>
                <a:spcPts val="400"/>
              </a:spcBef>
              <a:spcAft>
                <a:spcPts val="0"/>
              </a:spcAft>
              <a:buSzPts val="2000"/>
              <a:buFont typeface="Open Sans"/>
              <a:buChar char="•"/>
              <a:defRPr>
                <a:latin typeface="Open Sans"/>
                <a:ea typeface="Open Sans"/>
                <a:cs typeface="Open Sans"/>
                <a:sym typeface="Open Sans"/>
              </a:defRPr>
            </a:lvl6pPr>
            <a:lvl7pPr indent="-355600" lvl="6" marL="3200400" rtl="0">
              <a:spcBef>
                <a:spcPts val="400"/>
              </a:spcBef>
              <a:spcAft>
                <a:spcPts val="0"/>
              </a:spcAft>
              <a:buSzPts val="2000"/>
              <a:buFont typeface="Open Sans"/>
              <a:buChar char="•"/>
              <a:defRPr>
                <a:latin typeface="Open Sans"/>
                <a:ea typeface="Open Sans"/>
                <a:cs typeface="Open Sans"/>
                <a:sym typeface="Open Sans"/>
              </a:defRPr>
            </a:lvl7pPr>
            <a:lvl8pPr indent="-355600" lvl="7" marL="3657600" rtl="0">
              <a:spcBef>
                <a:spcPts val="400"/>
              </a:spcBef>
              <a:spcAft>
                <a:spcPts val="0"/>
              </a:spcAft>
              <a:buSzPts val="2000"/>
              <a:buFont typeface="Open Sans"/>
              <a:buChar char="•"/>
              <a:defRPr>
                <a:latin typeface="Open Sans"/>
                <a:ea typeface="Open Sans"/>
                <a:cs typeface="Open Sans"/>
                <a:sym typeface="Open Sans"/>
              </a:defRPr>
            </a:lvl8pPr>
            <a:lvl9pPr indent="-355600" lvl="8" marL="4114800" rtl="0">
              <a:spcBef>
                <a:spcPts val="400"/>
              </a:spcBef>
              <a:spcAft>
                <a:spcPts val="0"/>
              </a:spcAft>
              <a:buSzPts val="2000"/>
              <a:buFont typeface="Open Sans"/>
              <a:buChar char="•"/>
              <a:defRPr>
                <a:latin typeface="Open Sans"/>
                <a:ea typeface="Open Sans"/>
                <a:cs typeface="Open Sans"/>
                <a:sym typeface="Open Sans"/>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34" name="Google Shape;34;p7"/>
          <p:cNvPicPr preferRelativeResize="0"/>
          <p:nvPr/>
        </p:nvPicPr>
        <p:blipFill>
          <a:blip r:embed="rId2">
            <a:alphaModFix/>
          </a:blip>
          <a:stretch>
            <a:fillRect/>
          </a:stretch>
        </p:blipFill>
        <p:spPr>
          <a:xfrm>
            <a:off x="559750" y="368800"/>
            <a:ext cx="330350" cy="446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 name="Google Shape;41;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9999" y="310695"/>
            <a:ext cx="8326800" cy="567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3600"/>
              <a:buFont typeface="Calibri"/>
              <a:buNone/>
              <a:defRPr b="1" i="0" sz="36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59999" y="972000"/>
            <a:ext cx="8326800" cy="2720400"/>
          </a:xfrm>
          <a:prstGeom prst="rect">
            <a:avLst/>
          </a:prstGeom>
          <a:noFill/>
          <a:ln>
            <a:noFill/>
          </a:ln>
        </p:spPr>
        <p:txBody>
          <a:bodyPr anchorCtr="0" anchor="t" bIns="0" lIns="0" spcFirstLastPara="1" rIns="0" wrap="square" tIns="0">
            <a:noAutofit/>
          </a:bodyPr>
          <a:lstStyle>
            <a:lvl1pPr indent="-457200" lvl="0" marL="457200" marR="0" rtl="0" algn="l">
              <a:lnSpc>
                <a:spcPct val="100000"/>
              </a:lnSpc>
              <a:spcBef>
                <a:spcPts val="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1pPr>
            <a:lvl2pPr indent="-431800" lvl="1" marL="914400" marR="0" rtl="0" algn="l">
              <a:lnSpc>
                <a:spcPct val="100000"/>
              </a:lnSpc>
              <a:spcBef>
                <a:spcPts val="0"/>
              </a:spcBef>
              <a:spcAft>
                <a:spcPts val="0"/>
              </a:spcAft>
              <a:buClr>
                <a:schemeClr val="dk1"/>
              </a:buClr>
              <a:buSzPts val="3200"/>
              <a:buFont typeface="Merriweather Sans"/>
              <a:buChar char="-"/>
              <a:defRPr b="0" i="0" sz="3200" u="none" cap="none" strike="noStrike">
                <a:solidFill>
                  <a:schemeClr val="dk1"/>
                </a:solidFill>
                <a:latin typeface="Calibri"/>
                <a:ea typeface="Calibri"/>
                <a:cs typeface="Calibri"/>
                <a:sym typeface="Calibri"/>
              </a:defRPr>
            </a:lvl2pPr>
            <a:lvl3pPr indent="-406400" lvl="2" marL="1371600" marR="0" rtl="0" algn="l">
              <a:lnSpc>
                <a:spcPct val="100000"/>
              </a:lnSpc>
              <a:spcBef>
                <a:spcPts val="0"/>
              </a:spcBef>
              <a:spcAft>
                <a:spcPts val="0"/>
              </a:spcAft>
              <a:buClr>
                <a:schemeClr val="dk1"/>
              </a:buClr>
              <a:buSzPts val="2800"/>
              <a:buFont typeface="Merriweather Sans"/>
              <a:buChar char="-"/>
              <a:defRPr b="0" i="0" sz="2800" u="none" cap="none" strike="noStrike">
                <a:solidFill>
                  <a:schemeClr val="dk1"/>
                </a:solidFill>
                <a:latin typeface="Calibri"/>
                <a:ea typeface="Calibri"/>
                <a:cs typeface="Calibri"/>
                <a:sym typeface="Calibri"/>
              </a:defRPr>
            </a:lvl3pPr>
            <a:lvl4pPr indent="-381000" lvl="3" marL="1828800" marR="0" rtl="0" algn="l">
              <a:lnSpc>
                <a:spcPct val="100000"/>
              </a:lnSpc>
              <a:spcBef>
                <a:spcPts val="0"/>
              </a:spcBef>
              <a:spcAft>
                <a:spcPts val="0"/>
              </a:spcAft>
              <a:buClr>
                <a:schemeClr val="dk1"/>
              </a:buClr>
              <a:buSzPts val="2400"/>
              <a:buFont typeface="Merriweather Sans"/>
              <a:buChar char="-"/>
              <a:defRPr b="0" i="0" sz="2400" u="none" cap="none" strike="noStrike">
                <a:solidFill>
                  <a:schemeClr val="dk1"/>
                </a:solidFill>
                <a:latin typeface="Calibri"/>
                <a:ea typeface="Calibri"/>
                <a:cs typeface="Calibri"/>
                <a:sym typeface="Calibri"/>
              </a:defRPr>
            </a:lvl4pPr>
            <a:lvl5pPr indent="-381000" lvl="4" marL="2286000" marR="0" rtl="0" algn="l">
              <a:lnSpc>
                <a:spcPct val="100000"/>
              </a:lnSpc>
              <a:spcBef>
                <a:spcPts val="0"/>
              </a:spcBef>
              <a:spcAft>
                <a:spcPts val="0"/>
              </a:spcAft>
              <a:buClr>
                <a:schemeClr val="dk1"/>
              </a:buClr>
              <a:buSzPts val="2400"/>
              <a:buFont typeface="Merriweather Sans"/>
              <a:buChar char="-"/>
              <a:defRPr b="0" i="0" sz="24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316141" y="4738799"/>
            <a:ext cx="370800" cy="273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C4587"/>
              </a:buClr>
              <a:buSzPts val="2800"/>
              <a:buNone/>
              <a:defRPr sz="2800">
                <a:solidFill>
                  <a:srgbClr val="1C4587"/>
                </a:solidFill>
              </a:defRPr>
            </a:lvl1pPr>
            <a:lvl2pPr lvl="1" rtl="0">
              <a:spcBef>
                <a:spcPts val="0"/>
              </a:spcBef>
              <a:spcAft>
                <a:spcPts val="0"/>
              </a:spcAft>
              <a:buClr>
                <a:srgbClr val="1C4587"/>
              </a:buClr>
              <a:buSzPts val="2800"/>
              <a:buNone/>
              <a:defRPr sz="2800">
                <a:solidFill>
                  <a:srgbClr val="1C4587"/>
                </a:solidFill>
              </a:defRPr>
            </a:lvl2pPr>
            <a:lvl3pPr lvl="2" rtl="0">
              <a:spcBef>
                <a:spcPts val="0"/>
              </a:spcBef>
              <a:spcAft>
                <a:spcPts val="0"/>
              </a:spcAft>
              <a:buClr>
                <a:srgbClr val="1C4587"/>
              </a:buClr>
              <a:buSzPts val="2800"/>
              <a:buNone/>
              <a:defRPr sz="2800">
                <a:solidFill>
                  <a:srgbClr val="1C4587"/>
                </a:solidFill>
              </a:defRPr>
            </a:lvl3pPr>
            <a:lvl4pPr lvl="3" rtl="0">
              <a:spcBef>
                <a:spcPts val="0"/>
              </a:spcBef>
              <a:spcAft>
                <a:spcPts val="0"/>
              </a:spcAft>
              <a:buClr>
                <a:srgbClr val="1C4587"/>
              </a:buClr>
              <a:buSzPts val="2800"/>
              <a:buNone/>
              <a:defRPr sz="2800">
                <a:solidFill>
                  <a:srgbClr val="1C4587"/>
                </a:solidFill>
              </a:defRPr>
            </a:lvl4pPr>
            <a:lvl5pPr lvl="4" rtl="0">
              <a:spcBef>
                <a:spcPts val="0"/>
              </a:spcBef>
              <a:spcAft>
                <a:spcPts val="0"/>
              </a:spcAft>
              <a:buClr>
                <a:srgbClr val="1C4587"/>
              </a:buClr>
              <a:buSzPts val="2800"/>
              <a:buNone/>
              <a:defRPr sz="2800">
                <a:solidFill>
                  <a:srgbClr val="1C4587"/>
                </a:solidFill>
              </a:defRPr>
            </a:lvl5pPr>
            <a:lvl6pPr lvl="5" rtl="0">
              <a:spcBef>
                <a:spcPts val="0"/>
              </a:spcBef>
              <a:spcAft>
                <a:spcPts val="0"/>
              </a:spcAft>
              <a:buClr>
                <a:srgbClr val="1C4587"/>
              </a:buClr>
              <a:buSzPts val="2800"/>
              <a:buNone/>
              <a:defRPr sz="2800">
                <a:solidFill>
                  <a:srgbClr val="1C4587"/>
                </a:solidFill>
              </a:defRPr>
            </a:lvl6pPr>
            <a:lvl7pPr lvl="6" rtl="0">
              <a:spcBef>
                <a:spcPts val="0"/>
              </a:spcBef>
              <a:spcAft>
                <a:spcPts val="0"/>
              </a:spcAft>
              <a:buClr>
                <a:srgbClr val="1C4587"/>
              </a:buClr>
              <a:buSzPts val="2800"/>
              <a:buNone/>
              <a:defRPr sz="2800">
                <a:solidFill>
                  <a:srgbClr val="1C4587"/>
                </a:solidFill>
              </a:defRPr>
            </a:lvl7pPr>
            <a:lvl8pPr lvl="7" rtl="0">
              <a:spcBef>
                <a:spcPts val="0"/>
              </a:spcBef>
              <a:spcAft>
                <a:spcPts val="0"/>
              </a:spcAft>
              <a:buClr>
                <a:srgbClr val="1C4587"/>
              </a:buClr>
              <a:buSzPts val="2800"/>
              <a:buNone/>
              <a:defRPr sz="2800">
                <a:solidFill>
                  <a:srgbClr val="1C4587"/>
                </a:solidFill>
              </a:defRPr>
            </a:lvl8pPr>
            <a:lvl9pPr lvl="8" rtl="0">
              <a:spcBef>
                <a:spcPts val="0"/>
              </a:spcBef>
              <a:spcAft>
                <a:spcPts val="0"/>
              </a:spcAft>
              <a:buClr>
                <a:srgbClr val="1C4587"/>
              </a:buClr>
              <a:buSzPts val="2800"/>
              <a:buNone/>
              <a:defRPr sz="2800">
                <a:solidFill>
                  <a:srgbClr val="1C4587"/>
                </a:solidFill>
              </a:defRPr>
            </a:lvl9pPr>
          </a:lstStyle>
          <a:p/>
        </p:txBody>
      </p:sp>
      <p:sp>
        <p:nvSpPr>
          <p:cNvPr id="37" name="Google Shape;3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2" name="Google Shape;82;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3" name="Google Shape;8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hyperlink" Target="https://python.langchain.com/docs/expression_language/"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github.com/langchain-ai/langgraph" TargetMode="External"/><Relationship Id="rId4" Type="http://schemas.openxmlformats.org/officeDocument/2006/relationships/hyperlink" Target="https://github.com/langchain-ai/langchain" TargetMode="External"/><Relationship Id="rId9" Type="http://schemas.openxmlformats.org/officeDocument/2006/relationships/hyperlink" Target="https://python.langchain.com/docs/expression_language/" TargetMode="External"/><Relationship Id="rId5" Type="http://schemas.openxmlformats.org/officeDocument/2006/relationships/hyperlink" Target="https://github.com/langchain-ai/langchain" TargetMode="External"/><Relationship Id="rId6" Type="http://schemas.openxmlformats.org/officeDocument/2006/relationships/hyperlink" Target="https://python.langchain.com/docs/expression_language/" TargetMode="External"/><Relationship Id="rId7" Type="http://schemas.openxmlformats.org/officeDocument/2006/relationships/hyperlink" Target="https://python.langchain.com/docs/expression_language/" TargetMode="External"/><Relationship Id="rId8" Type="http://schemas.openxmlformats.org/officeDocument/2006/relationships/hyperlink" Target="https://github.com/langchain-ai/langgrap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34.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FullStackRetrieval-com/RetrievalTutorials/blob/da4941f8fab43b59652e96d8d5cd81c347bdd6ef/tutorials/LevelsOfTextSplitting/5_Levels_Of_Text_Splitting.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chunkviz.up.railway.app" TargetMode="External"/><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github.com/langchain-ai/auto-evaluator/tree/main/streaml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huggingface.co/sentence-transformers" TargetMode="External"/><Relationship Id="rId4" Type="http://schemas.openxmlformats.org/officeDocument/2006/relationships/hyperlink" Target="https://huggingface.co/sentence-transformers/all-MiniLM-L6-v2" TargetMode="External"/><Relationship Id="rId9" Type="http://schemas.openxmlformats.org/officeDocument/2006/relationships/image" Target="../media/image9.png"/><Relationship Id="rId5" Type="http://schemas.openxmlformats.org/officeDocument/2006/relationships/hyperlink" Target="https://qdrant.github.io/fastembed/" TargetMode="External"/><Relationship Id="rId6" Type="http://schemas.openxmlformats.org/officeDocument/2006/relationships/hyperlink" Target="https://huggingface.co/spaces/mteb/leaderboard" TargetMode="External"/><Relationship Id="rId7" Type="http://schemas.openxmlformats.org/officeDocument/2006/relationships/image" Target="../media/image23.png"/><Relationship Id="rId8"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1" Type="http://schemas.openxmlformats.org/officeDocument/2006/relationships/hyperlink" Target="https://mistral.ai/news/mixtral-of-experts/" TargetMode="External"/><Relationship Id="rId10" Type="http://schemas.openxmlformats.org/officeDocument/2006/relationships/hyperlink" Target="https://github.com/ggerganov/llama.cpp" TargetMode="External"/><Relationship Id="rId12" Type="http://schemas.openxmlformats.org/officeDocument/2006/relationships/hyperlink" Target="https://github.com/vemonet/langchain-rdf/blob/main/tests/rag_ontology.ipynb" TargetMode="External"/><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python.langchain.com" TargetMode="External"/><Relationship Id="rId4" Type="http://schemas.openxmlformats.org/officeDocument/2006/relationships/hyperlink" Target="https://python.langchain.com/docs/expression_language/cookbook/retrieval" TargetMode="External"/><Relationship Id="rId9" Type="http://schemas.openxmlformats.org/officeDocument/2006/relationships/hyperlink" Target="https://github.com/qdrant/qdrant" TargetMode="External"/><Relationship Id="rId5" Type="http://schemas.openxmlformats.org/officeDocument/2006/relationships/hyperlink" Target="https://python.langchain.com/docs/expression_language/cookbook/retrieval" TargetMode="External"/><Relationship Id="rId6" Type="http://schemas.openxmlformats.org/officeDocument/2006/relationships/hyperlink" Target="https://python.langchain.com/docs/use_cases/question_answering/streaming" TargetMode="External"/><Relationship Id="rId7" Type="http://schemas.openxmlformats.org/officeDocument/2006/relationships/hyperlink" Target="https://python.langchain.com/docs/use_cases/question_answering/streaming" TargetMode="External"/><Relationship Id="rId8" Type="http://schemas.openxmlformats.org/officeDocument/2006/relationships/hyperlink" Target="https://github.com/qdrant/fast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raphdb.ontotext.com/documentation/10.6/retrieval-graphdb-connector.html"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hyperlink" Target="https://graphdb.ontotext.com/documentation/10.6/talk-to-graph.html" TargetMode="External"/><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hyperlink" Target="https://arxiv.org/abs/2310.11511" TargetMode="External"/><Relationship Id="rId5" Type="http://schemas.openxmlformats.org/officeDocument/2006/relationships/hyperlink" Target="https://github.com/langchain-ai/langgraph/blob/main/examples/rag/langgraph_self_rag.ipyn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hyperlink" Target="https://arxiv.org/abs/2401.15884" TargetMode="External"/><Relationship Id="rId5" Type="http://schemas.openxmlformats.org/officeDocument/2006/relationships/hyperlink" Target="https://github.com/langchain-ai/langgraph/blob/main/examples/rag/langgraph_crag.ipyn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hyperlink" Target="https://cs.stanford.edu/~myasu/blog/racm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https://www.pinecone.io/learn/vector-databa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hyperlink" Target="https://ollama.com/" TargetMode="External"/><Relationship Id="rId10" Type="http://schemas.openxmlformats.org/officeDocument/2006/relationships/hyperlink" Target="https://github.com/llmware-ai/llmware" TargetMode="External"/><Relationship Id="rId13" Type="http://schemas.openxmlformats.org/officeDocument/2006/relationships/hyperlink" Target="https://docs.vllm.ai/en/latest/" TargetMode="External"/><Relationship Id="rId12" Type="http://schemas.openxmlformats.org/officeDocument/2006/relationships/hyperlink" Target="https://github.com/ggerganov/llama.cpp"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python.langchain.com/docs/get_started/introduction" TargetMode="External"/><Relationship Id="rId4" Type="http://schemas.openxmlformats.org/officeDocument/2006/relationships/hyperlink" Target="https://python.langchain.com/docs/modules/data_connection/" TargetMode="External"/><Relationship Id="rId9" Type="http://schemas.openxmlformats.org/officeDocument/2006/relationships/hyperlink" Target="https://github.com/llmware-ai/llmware" TargetMode="External"/><Relationship Id="rId5" Type="http://schemas.openxmlformats.org/officeDocument/2006/relationships/hyperlink" Target="https://github.com/microsoft/semantic-kernel" TargetMode="External"/><Relationship Id="rId6" Type="http://schemas.openxmlformats.org/officeDocument/2006/relationships/hyperlink" Target="https://www.llamaindex.ai/" TargetMode="External"/><Relationship Id="rId7" Type="http://schemas.openxmlformats.org/officeDocument/2006/relationships/hyperlink" Target="https://docs.llamaindex.ai/en/stable/examples/query_engine/knowledge_graph_rag_query_engine.html" TargetMode="External"/><Relationship Id="rId8" Type="http://schemas.openxmlformats.org/officeDocument/2006/relationships/hyperlink" Target="https://colab.research.google.com/drive/1tLjOg2ZQuIClfuWrAC2LdiZHCov8oUbs#scrollTo=LkxaqAotGmbX"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2"/>
          <p:cNvSpPr txBox="1"/>
          <p:nvPr>
            <p:ph type="ctrTitle"/>
          </p:nvPr>
        </p:nvSpPr>
        <p:spPr>
          <a:xfrm>
            <a:off x="311708" y="439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600"/>
              <a:t>Building and Mining Knowledge graphs</a:t>
            </a:r>
            <a:endParaRPr sz="3600">
              <a:solidFill>
                <a:srgbClr val="1C4587"/>
              </a:solidFill>
            </a:endParaRPr>
          </a:p>
          <a:p>
            <a:pPr indent="0" lvl="0" marL="0" rtl="0" algn="ctr">
              <a:spcBef>
                <a:spcPts val="0"/>
              </a:spcBef>
              <a:spcAft>
                <a:spcPts val="0"/>
              </a:spcAft>
              <a:buClr>
                <a:schemeClr val="dk1"/>
              </a:buClr>
              <a:buSzPts val="1100"/>
              <a:buFont typeface="Arial"/>
              <a:buNone/>
            </a:pPr>
            <a:r>
              <a:t/>
            </a:r>
            <a:endParaRPr sz="3600">
              <a:solidFill>
                <a:srgbClr val="1C4587"/>
              </a:solidFill>
            </a:endParaRPr>
          </a:p>
          <a:p>
            <a:pPr indent="0" lvl="0" marL="0" rtl="0" algn="ctr">
              <a:spcBef>
                <a:spcPts val="0"/>
              </a:spcBef>
              <a:spcAft>
                <a:spcPts val="0"/>
              </a:spcAft>
              <a:buNone/>
            </a:pPr>
            <a:r>
              <a:rPr lang="en-GB" sz="2400"/>
              <a:t>(KEN4256)</a:t>
            </a:r>
            <a:endParaRPr sz="2400"/>
          </a:p>
        </p:txBody>
      </p:sp>
      <p:sp>
        <p:nvSpPr>
          <p:cNvPr id="130" name="Google Shape;130;p32"/>
          <p:cNvSpPr txBox="1"/>
          <p:nvPr>
            <p:ph idx="1" type="subTitle"/>
          </p:nvPr>
        </p:nvSpPr>
        <p:spPr>
          <a:xfrm>
            <a:off x="311700" y="25293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chemeClr val="accent1"/>
              </a:solidFill>
            </a:endParaRPr>
          </a:p>
          <a:p>
            <a:pPr indent="0" lvl="0" marL="0" rtl="0" algn="ctr">
              <a:spcBef>
                <a:spcPts val="0"/>
              </a:spcBef>
              <a:spcAft>
                <a:spcPts val="0"/>
              </a:spcAft>
              <a:buClr>
                <a:schemeClr val="dk1"/>
              </a:buClr>
              <a:buSzPts val="1100"/>
              <a:buFont typeface="Arial"/>
              <a:buNone/>
            </a:pPr>
            <a:r>
              <a:rPr lang="en-GB" sz="2400">
                <a:solidFill>
                  <a:schemeClr val="accent1"/>
                </a:solidFill>
              </a:rPr>
              <a:t>Lecture 10: Retrieval Augmented Generation</a:t>
            </a:r>
            <a:endParaRPr/>
          </a:p>
        </p:txBody>
      </p:sp>
      <p:pic>
        <p:nvPicPr>
          <p:cNvPr id="131" name="Google Shape;131;p32"/>
          <p:cNvPicPr preferRelativeResize="0"/>
          <p:nvPr/>
        </p:nvPicPr>
        <p:blipFill>
          <a:blip r:embed="rId3">
            <a:alphaModFix/>
          </a:blip>
          <a:stretch>
            <a:fillRect/>
          </a:stretch>
        </p:blipFill>
        <p:spPr>
          <a:xfrm>
            <a:off x="140000" y="4152875"/>
            <a:ext cx="2631759" cy="850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1202625" y="263375"/>
            <a:ext cx="765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Langgraph</a:t>
            </a:r>
            <a:endParaRPr/>
          </a:p>
        </p:txBody>
      </p:sp>
      <p:sp>
        <p:nvSpPr>
          <p:cNvPr id="220" name="Google Shape;220;p41"/>
          <p:cNvSpPr txBox="1"/>
          <p:nvPr>
            <p:ph idx="1" type="body"/>
          </p:nvPr>
        </p:nvSpPr>
        <p:spPr>
          <a:xfrm>
            <a:off x="311700" y="923875"/>
            <a:ext cx="8520600" cy="152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400" u="sng">
                <a:solidFill>
                  <a:schemeClr val="hlink"/>
                </a:solidFill>
                <a:hlinkClick r:id="rId3"/>
              </a:rPr>
              <a:t>LangGraph</a:t>
            </a:r>
            <a:r>
              <a:rPr lang="en-GB" sz="1400">
                <a:solidFill>
                  <a:schemeClr val="dk1"/>
                </a:solidFill>
              </a:rPr>
              <a:t> is a library for building stateful, multi-actor applications with LLMs, built on top of (and intended to be used with)</a:t>
            </a:r>
            <a:r>
              <a:rPr lang="en-GB" sz="1400">
                <a:solidFill>
                  <a:schemeClr val="dk1"/>
                </a:solidFill>
                <a:uFill>
                  <a:noFill/>
                </a:uFill>
                <a:hlinkClick r:id="rId4">
                  <a:extLst>
                    <a:ext uri="{A12FA001-AC4F-418D-AE19-62706E023703}">
                      <ahyp:hlinkClr val="tx"/>
                    </a:ext>
                  </a:extLst>
                </a:hlinkClick>
              </a:rPr>
              <a:t> </a:t>
            </a:r>
            <a:r>
              <a:rPr lang="en-GB" sz="1400" u="sng">
                <a:solidFill>
                  <a:schemeClr val="hlink"/>
                </a:solidFill>
                <a:hlinkClick r:id="rId5"/>
              </a:rPr>
              <a:t>LangChain</a:t>
            </a:r>
            <a:r>
              <a:rPr lang="en-GB" sz="1400">
                <a:solidFill>
                  <a:schemeClr val="dk1"/>
                </a:solidFill>
              </a:rPr>
              <a:t>. It extends the</a:t>
            </a:r>
            <a:r>
              <a:rPr lang="en-GB" sz="1400">
                <a:solidFill>
                  <a:schemeClr val="dk1"/>
                </a:solidFill>
                <a:uFill>
                  <a:noFill/>
                </a:uFill>
                <a:hlinkClick r:id="rId6">
                  <a:extLst>
                    <a:ext uri="{A12FA001-AC4F-418D-AE19-62706E023703}">
                      <ahyp:hlinkClr val="tx"/>
                    </a:ext>
                  </a:extLst>
                </a:hlinkClick>
              </a:rPr>
              <a:t> </a:t>
            </a:r>
            <a:r>
              <a:rPr lang="en-GB" sz="1400" u="sng">
                <a:solidFill>
                  <a:schemeClr val="hlink"/>
                </a:solidFill>
                <a:hlinkClick r:id="rId7"/>
              </a:rPr>
              <a:t>LangChain Expression Language</a:t>
            </a:r>
            <a:r>
              <a:rPr lang="en-GB" sz="1400">
                <a:solidFill>
                  <a:schemeClr val="dk1"/>
                </a:solidFill>
              </a:rPr>
              <a:t> with the ability to coordinate multiple chains (or actors) across multiple steps of computation in a cyclic manner. </a:t>
            </a:r>
            <a:r>
              <a:rPr lang="en-GB" sz="1400" u="sng">
                <a:solidFill>
                  <a:schemeClr val="hlink"/>
                </a:solidFill>
                <a:hlinkClick r:id="rId8"/>
              </a:rPr>
              <a:t>https://github.com/langchain-ai/langgraph</a:t>
            </a:r>
            <a:r>
              <a:rPr lang="en-GB" sz="1400">
                <a:solidFill>
                  <a:schemeClr val="dk1"/>
                </a:solidFill>
              </a:rPr>
              <a:t> </a:t>
            </a:r>
            <a:endParaRPr sz="1400">
              <a:solidFill>
                <a:schemeClr val="dk1"/>
              </a:solidFill>
            </a:endParaRPr>
          </a:p>
          <a:p>
            <a:pPr indent="0" lvl="0" marL="0" rtl="0" algn="l">
              <a:spcBef>
                <a:spcPts val="1200"/>
              </a:spcBef>
              <a:spcAft>
                <a:spcPts val="0"/>
              </a:spcAft>
              <a:buClr>
                <a:schemeClr val="dk1"/>
              </a:buClr>
              <a:buSzPts val="1100"/>
              <a:buFont typeface="Arial"/>
              <a:buNone/>
            </a:pPr>
            <a:r>
              <a:rPr lang="en-GB" sz="1400">
                <a:solidFill>
                  <a:schemeClr val="dk1"/>
                </a:solidFill>
              </a:rPr>
              <a:t>The main use is for adding </a:t>
            </a:r>
            <a:r>
              <a:rPr b="1" lang="en-GB" sz="1400">
                <a:solidFill>
                  <a:schemeClr val="dk1"/>
                </a:solidFill>
              </a:rPr>
              <a:t>cycles</a:t>
            </a:r>
            <a:r>
              <a:rPr lang="en-GB" sz="1400">
                <a:solidFill>
                  <a:schemeClr val="dk1"/>
                </a:solidFill>
              </a:rPr>
              <a:t> to your LLM application. Crucially, this is NOT a </a:t>
            </a:r>
            <a:r>
              <a:rPr b="1" lang="en-GB" sz="1400">
                <a:solidFill>
                  <a:schemeClr val="dk1"/>
                </a:solidFill>
              </a:rPr>
              <a:t>DAG</a:t>
            </a:r>
            <a:r>
              <a:rPr lang="en-GB" sz="1400">
                <a:solidFill>
                  <a:schemeClr val="dk1"/>
                </a:solidFill>
              </a:rPr>
              <a:t> framework. If you want to build a DAG, you should just use</a:t>
            </a:r>
            <a:r>
              <a:rPr lang="en-GB" sz="1400">
                <a:solidFill>
                  <a:schemeClr val="dk1"/>
                </a:solidFill>
                <a:uFill>
                  <a:noFill/>
                </a:uFill>
                <a:hlinkClick r:id="rId9">
                  <a:extLst>
                    <a:ext uri="{A12FA001-AC4F-418D-AE19-62706E023703}">
                      <ahyp:hlinkClr val="tx"/>
                    </a:ext>
                  </a:extLst>
                </a:hlinkClick>
              </a:rPr>
              <a:t> </a:t>
            </a:r>
            <a:r>
              <a:rPr lang="en-GB" sz="1400" u="sng">
                <a:solidFill>
                  <a:schemeClr val="hlink"/>
                </a:solidFill>
                <a:hlinkClick r:id="rId10"/>
              </a:rPr>
              <a:t>LangChain Expression Language</a:t>
            </a:r>
            <a:r>
              <a:rPr lang="en-GB" sz="1400">
                <a:solidFill>
                  <a:schemeClr val="dk1"/>
                </a:solidFill>
              </a:rPr>
              <a:t>.</a:t>
            </a:r>
            <a:endParaRPr sz="1400">
              <a:solidFill>
                <a:schemeClr val="dk1"/>
              </a:solidFill>
            </a:endParaRPr>
          </a:p>
          <a:p>
            <a:pPr indent="0" lvl="0" marL="0" rtl="0" algn="l">
              <a:spcBef>
                <a:spcPts val="1200"/>
              </a:spcBef>
              <a:spcAft>
                <a:spcPts val="0"/>
              </a:spcAft>
              <a:buClr>
                <a:schemeClr val="dk1"/>
              </a:buClr>
              <a:buSzPts val="1100"/>
              <a:buFont typeface="Arial"/>
              <a:buNone/>
            </a:pPr>
            <a:r>
              <a:rPr lang="en-GB" sz="1400">
                <a:solidFill>
                  <a:schemeClr val="dk1"/>
                </a:solidFill>
              </a:rPr>
              <a:t>Cycles are important for agent-like behaviors, where you call an LLM in a loop, asking it what action to take next.</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pic>
        <p:nvPicPr>
          <p:cNvPr id="221" name="Google Shape;221;p41"/>
          <p:cNvPicPr preferRelativeResize="0"/>
          <p:nvPr/>
        </p:nvPicPr>
        <p:blipFill>
          <a:blip r:embed="rId11">
            <a:alphaModFix/>
          </a:blip>
          <a:stretch>
            <a:fillRect/>
          </a:stretch>
        </p:blipFill>
        <p:spPr>
          <a:xfrm>
            <a:off x="1562575" y="2726850"/>
            <a:ext cx="6018858" cy="236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59999" y="310700"/>
            <a:ext cx="37437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Document loaders</a:t>
            </a:r>
            <a:endParaRPr/>
          </a:p>
        </p:txBody>
      </p:sp>
      <p:sp>
        <p:nvSpPr>
          <p:cNvPr id="227" name="Google Shape;227;p42"/>
          <p:cNvSpPr txBox="1"/>
          <p:nvPr>
            <p:ph idx="1" type="body"/>
          </p:nvPr>
        </p:nvSpPr>
        <p:spPr>
          <a:xfrm>
            <a:off x="359999" y="972000"/>
            <a:ext cx="3435000" cy="27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First step is to load a collection of documents for processing. Many integrations available.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228" name="Google Shape;228;p42"/>
          <p:cNvPicPr preferRelativeResize="0"/>
          <p:nvPr/>
        </p:nvPicPr>
        <p:blipFill>
          <a:blip r:embed="rId3">
            <a:alphaModFix/>
          </a:blip>
          <a:stretch>
            <a:fillRect/>
          </a:stretch>
        </p:blipFill>
        <p:spPr>
          <a:xfrm>
            <a:off x="1139900" y="2600225"/>
            <a:ext cx="1660325" cy="1500425"/>
          </a:xfrm>
          <a:prstGeom prst="rect">
            <a:avLst/>
          </a:prstGeom>
          <a:noFill/>
          <a:ln>
            <a:noFill/>
          </a:ln>
        </p:spPr>
      </p:pic>
      <p:pic>
        <p:nvPicPr>
          <p:cNvPr id="229" name="Google Shape;229;p42"/>
          <p:cNvPicPr preferRelativeResize="0"/>
          <p:nvPr/>
        </p:nvPicPr>
        <p:blipFill>
          <a:blip r:embed="rId4">
            <a:alphaModFix/>
          </a:blip>
          <a:stretch>
            <a:fillRect/>
          </a:stretch>
        </p:blipFill>
        <p:spPr>
          <a:xfrm>
            <a:off x="4050297" y="51525"/>
            <a:ext cx="1169356" cy="5143500"/>
          </a:xfrm>
          <a:prstGeom prst="rect">
            <a:avLst/>
          </a:prstGeom>
          <a:noFill/>
          <a:ln>
            <a:noFill/>
          </a:ln>
        </p:spPr>
      </p:pic>
      <p:pic>
        <p:nvPicPr>
          <p:cNvPr id="230" name="Google Shape;230;p42"/>
          <p:cNvPicPr preferRelativeResize="0"/>
          <p:nvPr/>
        </p:nvPicPr>
        <p:blipFill>
          <a:blip r:embed="rId5">
            <a:alphaModFix/>
          </a:blip>
          <a:stretch>
            <a:fillRect/>
          </a:stretch>
        </p:blipFill>
        <p:spPr>
          <a:xfrm>
            <a:off x="5141249" y="0"/>
            <a:ext cx="1156552" cy="5143501"/>
          </a:xfrm>
          <a:prstGeom prst="rect">
            <a:avLst/>
          </a:prstGeom>
          <a:noFill/>
          <a:ln>
            <a:noFill/>
          </a:ln>
        </p:spPr>
      </p:pic>
      <p:pic>
        <p:nvPicPr>
          <p:cNvPr id="231" name="Google Shape;231;p42"/>
          <p:cNvPicPr preferRelativeResize="0"/>
          <p:nvPr/>
        </p:nvPicPr>
        <p:blipFill>
          <a:blip r:embed="rId6">
            <a:alphaModFix/>
          </a:blip>
          <a:stretch>
            <a:fillRect/>
          </a:stretch>
        </p:blipFill>
        <p:spPr>
          <a:xfrm>
            <a:off x="6233052" y="29150"/>
            <a:ext cx="1225296" cy="5143500"/>
          </a:xfrm>
          <a:prstGeom prst="rect">
            <a:avLst/>
          </a:prstGeom>
          <a:noFill/>
          <a:ln>
            <a:noFill/>
          </a:ln>
        </p:spPr>
      </p:pic>
      <p:pic>
        <p:nvPicPr>
          <p:cNvPr id="232" name="Google Shape;232;p42"/>
          <p:cNvPicPr preferRelativeResize="0"/>
          <p:nvPr/>
        </p:nvPicPr>
        <p:blipFill>
          <a:blip r:embed="rId7">
            <a:alphaModFix/>
          </a:blip>
          <a:stretch>
            <a:fillRect/>
          </a:stretch>
        </p:blipFill>
        <p:spPr>
          <a:xfrm>
            <a:off x="7335351" y="0"/>
            <a:ext cx="1187649" cy="5143501"/>
          </a:xfrm>
          <a:prstGeom prst="rect">
            <a:avLst/>
          </a:prstGeom>
          <a:noFill/>
          <a:ln>
            <a:noFill/>
          </a:ln>
        </p:spPr>
      </p:pic>
      <p:pic>
        <p:nvPicPr>
          <p:cNvPr id="233" name="Google Shape;233;p42"/>
          <p:cNvPicPr preferRelativeResize="0"/>
          <p:nvPr/>
        </p:nvPicPr>
        <p:blipFill>
          <a:blip r:embed="rId8">
            <a:alphaModFix/>
          </a:blip>
          <a:stretch>
            <a:fillRect/>
          </a:stretch>
        </p:blipFill>
        <p:spPr>
          <a:xfrm>
            <a:off x="8274884" y="29150"/>
            <a:ext cx="1205433"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Text Splitting</a:t>
            </a:r>
            <a:endParaRPr/>
          </a:p>
        </p:txBody>
      </p:sp>
      <p:sp>
        <p:nvSpPr>
          <p:cNvPr id="239" name="Google Shape;239;p43"/>
          <p:cNvSpPr txBox="1"/>
          <p:nvPr>
            <p:ph idx="1" type="body"/>
          </p:nvPr>
        </p:nvSpPr>
        <p:spPr>
          <a:xfrm>
            <a:off x="360000" y="972000"/>
            <a:ext cx="8197200" cy="350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900"/>
              <a:t>We will need to split the documents into chunks that facilitate the retrieval of a sufficiently large </a:t>
            </a:r>
            <a:r>
              <a:rPr lang="en-GB" sz="1900"/>
              <a:t>context to help answer the question but can also fit into the llm context window.</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GB" sz="1900"/>
              <a:t>Split by:</a:t>
            </a:r>
            <a:endParaRPr sz="1900"/>
          </a:p>
          <a:p>
            <a:pPr indent="-349250" lvl="0" marL="457200" rtl="0" algn="l">
              <a:spcBef>
                <a:spcPts val="0"/>
              </a:spcBef>
              <a:spcAft>
                <a:spcPts val="0"/>
              </a:spcAft>
              <a:buSzPts val="1900"/>
              <a:buChar char="●"/>
            </a:pPr>
            <a:r>
              <a:rPr lang="en-GB" sz="1900"/>
              <a:t># of tokens, character, sentence, paragraph</a:t>
            </a:r>
            <a:endParaRPr sz="1900"/>
          </a:p>
          <a:p>
            <a:pPr indent="-349250" lvl="0" marL="457200" rtl="0" algn="l">
              <a:spcBef>
                <a:spcPts val="0"/>
              </a:spcBef>
              <a:spcAft>
                <a:spcPts val="0"/>
              </a:spcAft>
              <a:buSzPts val="1900"/>
              <a:buChar char="●"/>
            </a:pPr>
            <a:r>
              <a:rPr lang="en-GB" sz="1900"/>
              <a:t>document structure (e.g. HTML headers)</a:t>
            </a:r>
            <a:endParaRPr sz="1900"/>
          </a:p>
          <a:p>
            <a:pPr indent="-349250" lvl="0" marL="457200" rtl="0" algn="l">
              <a:spcBef>
                <a:spcPts val="0"/>
              </a:spcBef>
              <a:spcAft>
                <a:spcPts val="0"/>
              </a:spcAft>
              <a:buSzPts val="1900"/>
              <a:buChar char="●"/>
            </a:pPr>
            <a:r>
              <a:rPr lang="en-GB" sz="1900"/>
              <a:t>semantic structure</a:t>
            </a:r>
            <a:endParaRPr sz="1900"/>
          </a:p>
          <a:p>
            <a:pPr indent="-349250" lvl="0" marL="457200" rtl="0" algn="l">
              <a:spcBef>
                <a:spcPts val="0"/>
              </a:spcBef>
              <a:spcAft>
                <a:spcPts val="0"/>
              </a:spcAft>
              <a:buSzPts val="1900"/>
              <a:buChar char="●"/>
            </a:pPr>
            <a:r>
              <a:rPr lang="en-GB" sz="1900"/>
              <a:t>multi-vector indexing</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GB" sz="1900"/>
              <a:t>see </a:t>
            </a:r>
            <a:r>
              <a:rPr lang="en-GB" sz="1900" u="sng">
                <a:solidFill>
                  <a:schemeClr val="hlink"/>
                </a:solidFill>
                <a:hlinkClick r:id="rId3"/>
              </a:rPr>
              <a:t>notebook</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4"/>
          <p:cNvPicPr preferRelativeResize="0"/>
          <p:nvPr/>
        </p:nvPicPr>
        <p:blipFill>
          <a:blip r:embed="rId3">
            <a:alphaModFix/>
          </a:blip>
          <a:stretch>
            <a:fillRect/>
          </a:stretch>
        </p:blipFill>
        <p:spPr>
          <a:xfrm>
            <a:off x="4070676" y="0"/>
            <a:ext cx="4876025" cy="4393150"/>
          </a:xfrm>
          <a:prstGeom prst="rect">
            <a:avLst/>
          </a:prstGeom>
          <a:noFill/>
          <a:ln>
            <a:noFill/>
          </a:ln>
        </p:spPr>
      </p:pic>
      <p:sp>
        <p:nvSpPr>
          <p:cNvPr id="245" name="Google Shape;245;p44"/>
          <p:cNvSpPr txBox="1"/>
          <p:nvPr/>
        </p:nvSpPr>
        <p:spPr>
          <a:xfrm>
            <a:off x="2407075" y="4456725"/>
            <a:ext cx="367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u="sng">
                <a:solidFill>
                  <a:schemeClr val="hlink"/>
                </a:solidFill>
                <a:hlinkClick r:id="rId4"/>
              </a:rPr>
              <a:t>https://chunkviz.up.railway.app</a:t>
            </a:r>
            <a:r>
              <a:rPr lang="en-GB" sz="2000"/>
              <a:t> </a:t>
            </a:r>
            <a:endParaRPr/>
          </a:p>
        </p:txBody>
      </p:sp>
      <p:pic>
        <p:nvPicPr>
          <p:cNvPr id="246" name="Google Shape;246;p44"/>
          <p:cNvPicPr preferRelativeResize="0"/>
          <p:nvPr/>
        </p:nvPicPr>
        <p:blipFill>
          <a:blip r:embed="rId5">
            <a:alphaModFix/>
          </a:blip>
          <a:stretch>
            <a:fillRect/>
          </a:stretch>
        </p:blipFill>
        <p:spPr>
          <a:xfrm>
            <a:off x="160177" y="1279900"/>
            <a:ext cx="3506350" cy="1395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pic>
        <p:nvPicPr>
          <p:cNvPr id="251" name="Google Shape;251;p45"/>
          <p:cNvPicPr preferRelativeResize="0"/>
          <p:nvPr/>
        </p:nvPicPr>
        <p:blipFill>
          <a:blip r:embed="rId3">
            <a:alphaModFix/>
          </a:blip>
          <a:stretch>
            <a:fillRect/>
          </a:stretch>
        </p:blipFill>
        <p:spPr>
          <a:xfrm>
            <a:off x="882201" y="230650"/>
            <a:ext cx="7555301" cy="4246326"/>
          </a:xfrm>
          <a:prstGeom prst="rect">
            <a:avLst/>
          </a:prstGeom>
          <a:noFill/>
          <a:ln>
            <a:noFill/>
          </a:ln>
        </p:spPr>
      </p:pic>
      <p:sp>
        <p:nvSpPr>
          <p:cNvPr id="252" name="Google Shape;252;p45"/>
          <p:cNvSpPr txBox="1"/>
          <p:nvPr/>
        </p:nvSpPr>
        <p:spPr>
          <a:xfrm>
            <a:off x="2274825" y="4650250"/>
            <a:ext cx="576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hlink"/>
                </a:solidFill>
                <a:hlinkClick r:id="rId4"/>
              </a:rPr>
              <a:t>https://github.com/langchain-ai/auto-evaluator/tree/main/streamlit</a:t>
            </a:r>
            <a:r>
              <a:rPr lang="en-GB" sz="1000"/>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AgenticChunker</a:t>
            </a:r>
            <a:endParaRPr/>
          </a:p>
          <a:p>
            <a:pPr indent="0" lvl="0" marL="0" rtl="0" algn="l">
              <a:spcBef>
                <a:spcPts val="0"/>
              </a:spcBef>
              <a:spcAft>
                <a:spcPts val="0"/>
              </a:spcAft>
              <a:buNone/>
            </a:pPr>
            <a:r>
              <a:t/>
            </a:r>
            <a:endParaRPr/>
          </a:p>
        </p:txBody>
      </p:sp>
      <p:sp>
        <p:nvSpPr>
          <p:cNvPr id="258" name="Google Shape;258;p46"/>
          <p:cNvSpPr txBox="1"/>
          <p:nvPr>
            <p:ph idx="1" type="body"/>
          </p:nvPr>
        </p:nvSpPr>
        <p:spPr>
          <a:xfrm>
            <a:off x="360000" y="972000"/>
            <a:ext cx="4212000" cy="27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400"/>
              <a:t>1. Get propositions </a:t>
            </a:r>
            <a:endParaRPr sz="2400"/>
          </a:p>
          <a:p>
            <a:pPr indent="0" lvl="0" marL="0" rtl="0" algn="l">
              <a:spcBef>
                <a:spcPts val="0"/>
              </a:spcBef>
              <a:spcAft>
                <a:spcPts val="0"/>
              </a:spcAft>
              <a:buNone/>
            </a:pPr>
            <a:r>
              <a:rPr lang="en-GB" sz="2400"/>
              <a:t>2. For each proposition, ask the LLM, should this be in an existing chunk or a make a new one?</a:t>
            </a:r>
            <a:endParaRPr sz="2400"/>
          </a:p>
        </p:txBody>
      </p:sp>
      <p:pic>
        <p:nvPicPr>
          <p:cNvPr id="259" name="Google Shape;259;p46"/>
          <p:cNvPicPr preferRelativeResize="0"/>
          <p:nvPr/>
        </p:nvPicPr>
        <p:blipFill>
          <a:blip r:embed="rId3">
            <a:alphaModFix/>
          </a:blip>
          <a:stretch>
            <a:fillRect/>
          </a:stretch>
        </p:blipFill>
        <p:spPr>
          <a:xfrm>
            <a:off x="4572000" y="620375"/>
            <a:ext cx="4046601" cy="3295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Multi-vector Indexing</a:t>
            </a:r>
            <a:endParaRPr/>
          </a:p>
        </p:txBody>
      </p:sp>
      <p:sp>
        <p:nvSpPr>
          <p:cNvPr id="265" name="Google Shape;265;p47"/>
          <p:cNvSpPr txBox="1"/>
          <p:nvPr>
            <p:ph idx="1" type="body"/>
          </p:nvPr>
        </p:nvSpPr>
        <p:spPr>
          <a:xfrm>
            <a:off x="360000" y="972000"/>
            <a:ext cx="4949700" cy="6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semantic search for a vector that is </a:t>
            </a:r>
            <a:r>
              <a:rPr lang="en-GB" sz="2000"/>
              <a:t>derived</a:t>
            </a:r>
            <a:r>
              <a:rPr lang="en-GB" sz="2000"/>
              <a:t> from something other than the raw text</a:t>
            </a:r>
            <a:endParaRPr sz="2000"/>
          </a:p>
        </p:txBody>
      </p:sp>
      <p:sp>
        <p:nvSpPr>
          <p:cNvPr id="266" name="Google Shape;266;p47"/>
          <p:cNvSpPr txBox="1"/>
          <p:nvPr/>
        </p:nvSpPr>
        <p:spPr>
          <a:xfrm>
            <a:off x="229125" y="2546675"/>
            <a:ext cx="3174600" cy="19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use LLM to generate a summary of the full document, which can be indexed for retrieval.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"The document discusses the concept of superlinear returns for performance, where the rewards for performance are not proportional to the effort put in. It explains that this concept is present in various aspects of life, such as business, fame, power, military victories, and benefit to humanity....</a:t>
            </a:r>
            <a:endParaRPr sz="1200">
              <a:solidFill>
                <a:schemeClr val="dk1"/>
              </a:solidFill>
              <a:latin typeface="Calibri"/>
              <a:ea typeface="Calibri"/>
              <a:cs typeface="Calibri"/>
              <a:sym typeface="Calibri"/>
            </a:endParaRPr>
          </a:p>
        </p:txBody>
      </p:sp>
      <p:sp>
        <p:nvSpPr>
          <p:cNvPr id="267" name="Google Shape;267;p47"/>
          <p:cNvSpPr txBox="1"/>
          <p:nvPr/>
        </p:nvSpPr>
        <p:spPr>
          <a:xfrm>
            <a:off x="3606475" y="2546675"/>
            <a:ext cx="275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use LLM to generate hypothetical questions that would best match the document.</a:t>
            </a:r>
            <a:endParaRPr sz="1200"/>
          </a:p>
          <a:p>
            <a:pPr indent="0" lvl="0" marL="0" rtl="0" algn="l">
              <a:spcBef>
                <a:spcPts val="0"/>
              </a:spcBef>
              <a:spcAft>
                <a:spcPts val="0"/>
              </a:spcAft>
              <a:buNone/>
            </a:pPr>
            <a:r>
              <a:rPr lang="en-GB" sz="1200"/>
              <a:t> </a:t>
            </a:r>
            <a:endParaRPr sz="1200"/>
          </a:p>
          <a:p>
            <a:pPr indent="0" lvl="0" marL="0" rtl="0" algn="l">
              <a:spcBef>
                <a:spcPts val="0"/>
              </a:spcBef>
              <a:spcAft>
                <a:spcPts val="0"/>
              </a:spcAft>
              <a:buNone/>
            </a:pPr>
            <a:r>
              <a:rPr lang="en-GB" sz="1200"/>
              <a:t>["What was the author's first experience with programming like?",</a:t>
            </a:r>
            <a:endParaRPr sz="1200"/>
          </a:p>
          <a:p>
            <a:pPr indent="0" lvl="0" marL="0" rtl="0" algn="l">
              <a:spcBef>
                <a:spcPts val="0"/>
              </a:spcBef>
              <a:spcAft>
                <a:spcPts val="0"/>
              </a:spcAft>
              <a:buNone/>
            </a:pPr>
            <a:r>
              <a:rPr lang="en-GB" sz="1200"/>
              <a:t>'Why did the author switch their focus from AI to Lisp during their graduate studies?',</a:t>
            </a:r>
            <a:endParaRPr sz="1200"/>
          </a:p>
          <a:p>
            <a:pPr indent="0" lvl="0" marL="0" rtl="0" algn="l">
              <a:spcBef>
                <a:spcPts val="0"/>
              </a:spcBef>
              <a:spcAft>
                <a:spcPts val="0"/>
              </a:spcAft>
              <a:buNone/>
            </a:pPr>
            <a:r>
              <a:rPr lang="en-GB" sz="1200"/>
              <a:t>'What led the author to contemplate a career in art instead of computer science?']</a:t>
            </a:r>
            <a:endParaRPr sz="1200"/>
          </a:p>
        </p:txBody>
      </p:sp>
      <p:sp>
        <p:nvSpPr>
          <p:cNvPr id="268" name="Google Shape;268;p47"/>
          <p:cNvSpPr txBox="1"/>
          <p:nvPr/>
        </p:nvSpPr>
        <p:spPr>
          <a:xfrm>
            <a:off x="3269725" y="2014150"/>
            <a:ext cx="294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latin typeface="Calibri"/>
                <a:ea typeface="Calibri"/>
                <a:cs typeface="Calibri"/>
                <a:sym typeface="Calibri"/>
              </a:rPr>
              <a:t>hypothetical questions</a:t>
            </a:r>
            <a:endParaRPr b="1" sz="1500">
              <a:solidFill>
                <a:schemeClr val="dk1"/>
              </a:solidFill>
              <a:latin typeface="Calibri"/>
              <a:ea typeface="Calibri"/>
              <a:cs typeface="Calibri"/>
              <a:sym typeface="Calibri"/>
            </a:endParaRPr>
          </a:p>
        </p:txBody>
      </p:sp>
      <p:sp>
        <p:nvSpPr>
          <p:cNvPr id="269" name="Google Shape;269;p47"/>
          <p:cNvSpPr txBox="1"/>
          <p:nvPr/>
        </p:nvSpPr>
        <p:spPr>
          <a:xfrm>
            <a:off x="419175" y="2014150"/>
            <a:ext cx="2673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latin typeface="Calibri"/>
                <a:ea typeface="Calibri"/>
                <a:cs typeface="Calibri"/>
                <a:sym typeface="Calibri"/>
              </a:rPr>
              <a:t>summary</a:t>
            </a:r>
            <a:endParaRPr b="1" sz="1500">
              <a:solidFill>
                <a:schemeClr val="dk1"/>
              </a:solidFill>
              <a:latin typeface="Calibri"/>
              <a:ea typeface="Calibri"/>
              <a:cs typeface="Calibri"/>
              <a:sym typeface="Calibri"/>
            </a:endParaRPr>
          </a:p>
        </p:txBody>
      </p:sp>
      <p:sp>
        <p:nvSpPr>
          <p:cNvPr id="270" name="Google Shape;270;p47"/>
          <p:cNvSpPr txBox="1"/>
          <p:nvPr/>
        </p:nvSpPr>
        <p:spPr>
          <a:xfrm>
            <a:off x="6166425" y="1969100"/>
            <a:ext cx="294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chemeClr val="dk1"/>
                </a:solidFill>
                <a:latin typeface="Calibri"/>
                <a:ea typeface="Calibri"/>
                <a:cs typeface="Calibri"/>
                <a:sym typeface="Calibri"/>
              </a:rPr>
              <a:t>parent document</a:t>
            </a:r>
            <a:endParaRPr b="1" sz="1500">
              <a:solidFill>
                <a:schemeClr val="dk1"/>
              </a:solidFill>
              <a:latin typeface="Calibri"/>
              <a:ea typeface="Calibri"/>
              <a:cs typeface="Calibri"/>
              <a:sym typeface="Calibri"/>
            </a:endParaRPr>
          </a:p>
        </p:txBody>
      </p:sp>
      <p:sp>
        <p:nvSpPr>
          <p:cNvPr id="271" name="Google Shape;271;p47"/>
          <p:cNvSpPr txBox="1"/>
          <p:nvPr/>
        </p:nvSpPr>
        <p:spPr>
          <a:xfrm>
            <a:off x="6360475" y="2546675"/>
            <a:ext cx="275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do search against smaller document fragments, and retrieve the parent document section for fuller context.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Text Embedding</a:t>
            </a:r>
            <a:endParaRPr/>
          </a:p>
        </p:txBody>
      </p:sp>
      <p:sp>
        <p:nvSpPr>
          <p:cNvPr id="277" name="Google Shape;277;p48"/>
          <p:cNvSpPr txBox="1"/>
          <p:nvPr>
            <p:ph idx="1" type="body"/>
          </p:nvPr>
        </p:nvSpPr>
        <p:spPr>
          <a:xfrm>
            <a:off x="320875" y="977575"/>
            <a:ext cx="4754100" cy="368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300"/>
              <a:t>The next step is to embed the text. Use sentence and document embedding models.</a:t>
            </a:r>
            <a:endParaRPr sz="2300"/>
          </a:p>
          <a:p>
            <a:pPr indent="0" lvl="0" marL="0" rtl="0" algn="l">
              <a:spcBef>
                <a:spcPts val="0"/>
              </a:spcBef>
              <a:spcAft>
                <a:spcPts val="0"/>
              </a:spcAft>
              <a:buNone/>
            </a:pPr>
            <a:r>
              <a:t/>
            </a:r>
            <a:endParaRPr/>
          </a:p>
          <a:p>
            <a:pPr indent="0" lvl="0" marL="0" rtl="0" algn="l">
              <a:spcBef>
                <a:spcPts val="0"/>
              </a:spcBef>
              <a:spcAft>
                <a:spcPts val="0"/>
              </a:spcAft>
              <a:buNone/>
            </a:pPr>
            <a:r>
              <a:rPr lang="en-GB" sz="1100" u="sng">
                <a:solidFill>
                  <a:schemeClr val="hlink"/>
                </a:solidFill>
                <a:latin typeface="Arial"/>
                <a:ea typeface="Arial"/>
                <a:cs typeface="Arial"/>
                <a:sym typeface="Arial"/>
                <a:hlinkClick r:id="rId3"/>
              </a:rPr>
              <a:t>Sentence Transformers library</a:t>
            </a:r>
            <a:r>
              <a:rPr lang="en-GB" sz="1100">
                <a:solidFill>
                  <a:srgbClr val="000000"/>
                </a:solidFill>
                <a:latin typeface="Arial"/>
                <a:ea typeface="Arial"/>
                <a:cs typeface="Arial"/>
                <a:sym typeface="Arial"/>
              </a:rPr>
              <a:t> is a Python framework for sentence, text and image embeddings. Gives you access to embedding models on hugging face.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GB" sz="1100" u="sng">
                <a:solidFill>
                  <a:schemeClr val="hlink"/>
                </a:solidFill>
                <a:latin typeface="Arial"/>
                <a:ea typeface="Arial"/>
                <a:cs typeface="Arial"/>
                <a:sym typeface="Arial"/>
                <a:hlinkClick r:id="rId4"/>
              </a:rPr>
              <a:t>"sentence-transformers/all-MiniLM-L6-v2"</a:t>
            </a:r>
            <a:r>
              <a:rPr lang="en-GB" sz="1200"/>
              <a:t> </a:t>
            </a:r>
            <a:r>
              <a:rPr lang="en-GB" sz="1200"/>
              <a:t>maps sentences &amp; paragraphs to a 384 dimensional dense vector space and can be used for tasks like clustering or semantic search. It is very small (0.09GB), currently #75 on leaderboard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bge-small-en-v1.5 (0.13GB) currently #29, supported in </a:t>
            </a:r>
            <a:r>
              <a:rPr lang="en-GB" sz="1200" u="sng">
                <a:solidFill>
                  <a:schemeClr val="hlink"/>
                </a:solidFill>
                <a:hlinkClick r:id="rId5"/>
              </a:rPr>
              <a:t>FastEmbed python library</a:t>
            </a:r>
            <a:r>
              <a:rPr lang="en-GB" sz="1200"/>
              <a:t>.</a:t>
            </a:r>
            <a:endParaRPr sz="1200"/>
          </a:p>
        </p:txBody>
      </p:sp>
      <p:sp>
        <p:nvSpPr>
          <p:cNvPr id="278" name="Google Shape;278;p48"/>
          <p:cNvSpPr txBox="1"/>
          <p:nvPr/>
        </p:nvSpPr>
        <p:spPr>
          <a:xfrm>
            <a:off x="5762475" y="45220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Massive Text Embedding Benchmark (MTEB)  </a:t>
            </a:r>
            <a:r>
              <a:rPr lang="en-GB" sz="1000" u="sng">
                <a:solidFill>
                  <a:schemeClr val="hlink"/>
                </a:solidFill>
                <a:hlinkClick r:id="rId6"/>
              </a:rPr>
              <a:t>https://huggingface.co/spaces/mteb/leaderboard</a:t>
            </a:r>
            <a:r>
              <a:rPr lang="en-GB" sz="1000"/>
              <a:t> </a:t>
            </a:r>
            <a:endParaRPr sz="1000"/>
          </a:p>
        </p:txBody>
      </p:sp>
      <p:pic>
        <p:nvPicPr>
          <p:cNvPr id="279" name="Google Shape;279;p48"/>
          <p:cNvPicPr preferRelativeResize="0"/>
          <p:nvPr/>
        </p:nvPicPr>
        <p:blipFill>
          <a:blip r:embed="rId7">
            <a:alphaModFix/>
          </a:blip>
          <a:stretch>
            <a:fillRect/>
          </a:stretch>
        </p:blipFill>
        <p:spPr>
          <a:xfrm>
            <a:off x="5244125" y="1605745"/>
            <a:ext cx="3764225" cy="2763941"/>
          </a:xfrm>
          <a:prstGeom prst="rect">
            <a:avLst/>
          </a:prstGeom>
          <a:noFill/>
          <a:ln>
            <a:noFill/>
          </a:ln>
        </p:spPr>
      </p:pic>
      <p:pic>
        <p:nvPicPr>
          <p:cNvPr id="280" name="Google Shape;280;p48"/>
          <p:cNvPicPr preferRelativeResize="0"/>
          <p:nvPr/>
        </p:nvPicPr>
        <p:blipFill>
          <a:blip r:embed="rId8">
            <a:alphaModFix/>
          </a:blip>
          <a:stretch>
            <a:fillRect/>
          </a:stretch>
        </p:blipFill>
        <p:spPr>
          <a:xfrm>
            <a:off x="5515597" y="0"/>
            <a:ext cx="3073204" cy="1605750"/>
          </a:xfrm>
          <a:prstGeom prst="rect">
            <a:avLst/>
          </a:prstGeom>
          <a:noFill/>
          <a:ln>
            <a:noFill/>
          </a:ln>
        </p:spPr>
      </p:pic>
      <p:pic>
        <p:nvPicPr>
          <p:cNvPr id="281" name="Google Shape;281;p48"/>
          <p:cNvPicPr preferRelativeResize="0"/>
          <p:nvPr/>
        </p:nvPicPr>
        <p:blipFill>
          <a:blip r:embed="rId9">
            <a:alphaModFix/>
          </a:blip>
          <a:stretch>
            <a:fillRect/>
          </a:stretch>
        </p:blipFill>
        <p:spPr>
          <a:xfrm>
            <a:off x="3567000" y="310698"/>
            <a:ext cx="2331422" cy="56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similarity measures</a:t>
            </a:r>
            <a:endParaRPr/>
          </a:p>
        </p:txBody>
      </p:sp>
      <p:pic>
        <p:nvPicPr>
          <p:cNvPr id="287" name="Google Shape;287;p49"/>
          <p:cNvPicPr preferRelativeResize="0"/>
          <p:nvPr/>
        </p:nvPicPr>
        <p:blipFill>
          <a:blip r:embed="rId3">
            <a:alphaModFix/>
          </a:blip>
          <a:stretch>
            <a:fillRect/>
          </a:stretch>
        </p:blipFill>
        <p:spPr>
          <a:xfrm>
            <a:off x="953150" y="1727067"/>
            <a:ext cx="1467000" cy="1512850"/>
          </a:xfrm>
          <a:prstGeom prst="rect">
            <a:avLst/>
          </a:prstGeom>
          <a:noFill/>
          <a:ln>
            <a:noFill/>
          </a:ln>
        </p:spPr>
      </p:pic>
      <p:sp>
        <p:nvSpPr>
          <p:cNvPr id="288" name="Google Shape;288;p49"/>
          <p:cNvSpPr txBox="1"/>
          <p:nvPr/>
        </p:nvSpPr>
        <p:spPr>
          <a:xfrm>
            <a:off x="5477425" y="1244300"/>
            <a:ext cx="22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cosine similarity</a:t>
            </a:r>
            <a:endParaRPr sz="1200"/>
          </a:p>
        </p:txBody>
      </p:sp>
      <p:pic>
        <p:nvPicPr>
          <p:cNvPr id="289" name="Google Shape;289;p49"/>
          <p:cNvPicPr preferRelativeResize="0"/>
          <p:nvPr/>
        </p:nvPicPr>
        <p:blipFill>
          <a:blip r:embed="rId4">
            <a:alphaModFix/>
          </a:blip>
          <a:stretch>
            <a:fillRect/>
          </a:stretch>
        </p:blipFill>
        <p:spPr>
          <a:xfrm>
            <a:off x="3023775" y="1762468"/>
            <a:ext cx="1365300" cy="1442050"/>
          </a:xfrm>
          <a:prstGeom prst="rect">
            <a:avLst/>
          </a:prstGeom>
          <a:noFill/>
          <a:ln>
            <a:noFill/>
          </a:ln>
        </p:spPr>
      </p:pic>
      <p:pic>
        <p:nvPicPr>
          <p:cNvPr id="290" name="Google Shape;290;p49"/>
          <p:cNvPicPr preferRelativeResize="0"/>
          <p:nvPr/>
        </p:nvPicPr>
        <p:blipFill>
          <a:blip r:embed="rId5">
            <a:alphaModFix/>
          </a:blip>
          <a:stretch>
            <a:fillRect/>
          </a:stretch>
        </p:blipFill>
        <p:spPr>
          <a:xfrm>
            <a:off x="3329563" y="3344274"/>
            <a:ext cx="753725" cy="326600"/>
          </a:xfrm>
          <a:prstGeom prst="rect">
            <a:avLst/>
          </a:prstGeom>
          <a:noFill/>
          <a:ln>
            <a:noFill/>
          </a:ln>
        </p:spPr>
      </p:pic>
      <p:sp>
        <p:nvSpPr>
          <p:cNvPr id="291" name="Google Shape;291;p49"/>
          <p:cNvSpPr txBox="1"/>
          <p:nvPr/>
        </p:nvSpPr>
        <p:spPr>
          <a:xfrm>
            <a:off x="953150" y="1296100"/>
            <a:ext cx="22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Euclidean distance</a:t>
            </a:r>
            <a:endParaRPr sz="1200"/>
          </a:p>
        </p:txBody>
      </p:sp>
      <p:pic>
        <p:nvPicPr>
          <p:cNvPr id="292" name="Google Shape;292;p49"/>
          <p:cNvPicPr preferRelativeResize="0"/>
          <p:nvPr/>
        </p:nvPicPr>
        <p:blipFill>
          <a:blip r:embed="rId6">
            <a:alphaModFix/>
          </a:blip>
          <a:stretch>
            <a:fillRect/>
          </a:stretch>
        </p:blipFill>
        <p:spPr>
          <a:xfrm>
            <a:off x="5388150" y="1568529"/>
            <a:ext cx="1467000" cy="1549465"/>
          </a:xfrm>
          <a:prstGeom prst="rect">
            <a:avLst/>
          </a:prstGeom>
          <a:noFill/>
          <a:ln>
            <a:noFill/>
          </a:ln>
        </p:spPr>
      </p:pic>
      <p:sp>
        <p:nvSpPr>
          <p:cNvPr id="293" name="Google Shape;293;p49"/>
          <p:cNvSpPr txBox="1"/>
          <p:nvPr/>
        </p:nvSpPr>
        <p:spPr>
          <a:xfrm>
            <a:off x="3215288" y="1253425"/>
            <a:ext cx="22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dot product</a:t>
            </a:r>
            <a:endParaRPr sz="1200"/>
          </a:p>
        </p:txBody>
      </p:sp>
      <p:pic>
        <p:nvPicPr>
          <p:cNvPr id="294" name="Google Shape;294;p49"/>
          <p:cNvPicPr preferRelativeResize="0"/>
          <p:nvPr/>
        </p:nvPicPr>
        <p:blipFill>
          <a:blip r:embed="rId7">
            <a:alphaModFix/>
          </a:blip>
          <a:stretch>
            <a:fillRect/>
          </a:stretch>
        </p:blipFill>
        <p:spPr>
          <a:xfrm>
            <a:off x="1007550" y="3344274"/>
            <a:ext cx="1775900" cy="193200"/>
          </a:xfrm>
          <a:prstGeom prst="rect">
            <a:avLst/>
          </a:prstGeom>
          <a:noFill/>
          <a:ln>
            <a:noFill/>
          </a:ln>
        </p:spPr>
      </p:pic>
      <p:pic>
        <p:nvPicPr>
          <p:cNvPr id="295" name="Google Shape;295;p49"/>
          <p:cNvPicPr preferRelativeResize="0"/>
          <p:nvPr/>
        </p:nvPicPr>
        <p:blipFill>
          <a:blip r:embed="rId8">
            <a:alphaModFix/>
          </a:blip>
          <a:stretch>
            <a:fillRect/>
          </a:stretch>
        </p:blipFill>
        <p:spPr>
          <a:xfrm>
            <a:off x="5534850" y="3251075"/>
            <a:ext cx="1365300" cy="3795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metadata filtering (aka self-querying)</a:t>
            </a:r>
            <a:endParaRPr/>
          </a:p>
        </p:txBody>
      </p:sp>
      <p:sp>
        <p:nvSpPr>
          <p:cNvPr id="301" name="Google Shape;301;p50"/>
          <p:cNvSpPr txBox="1"/>
          <p:nvPr>
            <p:ph idx="1" type="body"/>
          </p:nvPr>
        </p:nvSpPr>
        <p:spPr>
          <a:xfrm>
            <a:off x="359999" y="972000"/>
            <a:ext cx="8326800" cy="27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The retriever can query the knowledge source and filter document </a:t>
            </a:r>
            <a:r>
              <a:rPr lang="en-GB" sz="2000"/>
              <a:t>metadata</a:t>
            </a:r>
            <a:r>
              <a:rPr lang="en-GB" sz="2000"/>
              <a:t> </a:t>
            </a:r>
            <a:endParaRPr sz="2000"/>
          </a:p>
        </p:txBody>
      </p:sp>
      <p:pic>
        <p:nvPicPr>
          <p:cNvPr id="302" name="Google Shape;302;p50"/>
          <p:cNvPicPr preferRelativeResize="0"/>
          <p:nvPr/>
        </p:nvPicPr>
        <p:blipFill>
          <a:blip r:embed="rId3">
            <a:alphaModFix/>
          </a:blip>
          <a:stretch>
            <a:fillRect/>
          </a:stretch>
        </p:blipFill>
        <p:spPr>
          <a:xfrm>
            <a:off x="2197950" y="1516200"/>
            <a:ext cx="4748102" cy="3017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7" name="Google Shape;137;p33"/>
          <p:cNvSpPr txBox="1"/>
          <p:nvPr/>
        </p:nvSpPr>
        <p:spPr>
          <a:xfrm>
            <a:off x="1943850" y="1706575"/>
            <a:ext cx="4771200" cy="26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 2024 by Michel Dumontier and the Institute of Data Science at Maastricht University is licensed under Attribution 4.0 International</a:t>
            </a:r>
            <a:endParaRPr sz="1000">
              <a:solidFill>
                <a:schemeClr val="dk1"/>
              </a:solidFill>
            </a:endParaRPr>
          </a:p>
          <a:p>
            <a:pPr indent="0" lvl="0" marL="0" rtl="0" algn="l">
              <a:spcBef>
                <a:spcPts val="0"/>
              </a:spcBef>
              <a:spcAft>
                <a:spcPts val="0"/>
              </a:spcAft>
              <a:buNone/>
            </a:pPr>
            <a:r>
              <a:rPr lang="en-GB" sz="1000">
                <a:solidFill>
                  <a:schemeClr val="dk1"/>
                </a:solidFill>
              </a:rPr>
              <a:t>To view a copy of this license, visit </a:t>
            </a:r>
            <a:r>
              <a:rPr lang="en-GB" sz="1000" u="sng">
                <a:solidFill>
                  <a:schemeClr val="hlink"/>
                </a:solidFill>
                <a:hlinkClick r:id="rId3"/>
              </a:rPr>
              <a:t>http://creativecommons.org/licenses/by/4.0/</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GB" sz="1100"/>
              <a:t>This license requires that reusers give credit to the creator. It allows reusers to distribute, remix, adapt, and build upon the material in any medium or format, even for commercial purposes.</a:t>
            </a:r>
            <a:endParaRPr sz="1100"/>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id: KEN4256_L10</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100"/>
              <a:t>version: 1.2024.0</a:t>
            </a:r>
            <a:endParaRPr sz="1100"/>
          </a:p>
          <a:p>
            <a:pPr indent="0" lvl="0" marL="0" rtl="0" algn="l">
              <a:lnSpc>
                <a:spcPct val="115000"/>
              </a:lnSpc>
              <a:spcBef>
                <a:spcPts val="0"/>
              </a:spcBef>
              <a:spcAft>
                <a:spcPts val="0"/>
              </a:spcAft>
              <a:buClr>
                <a:schemeClr val="dk1"/>
              </a:buClr>
              <a:buSzPts val="1100"/>
              <a:buFont typeface="Arial"/>
              <a:buNone/>
            </a:pPr>
            <a:r>
              <a:rPr lang="en-GB" sz="1100"/>
              <a:t>created: </a:t>
            </a:r>
            <a:r>
              <a:rPr lang="en-GB" sz="1100">
                <a:solidFill>
                  <a:schemeClr val="dk1"/>
                </a:solidFill>
              </a:rPr>
              <a:t>March 17, 2024</a:t>
            </a:r>
            <a:endParaRPr sz="1100"/>
          </a:p>
          <a:p>
            <a:pPr indent="0" lvl="0" marL="0" rtl="0" algn="l">
              <a:lnSpc>
                <a:spcPct val="115000"/>
              </a:lnSpc>
              <a:spcBef>
                <a:spcPts val="0"/>
              </a:spcBef>
              <a:spcAft>
                <a:spcPts val="0"/>
              </a:spcAft>
              <a:buClr>
                <a:schemeClr val="dk1"/>
              </a:buClr>
              <a:buSzPts val="1100"/>
              <a:buFont typeface="Arial"/>
              <a:buNone/>
            </a:pPr>
            <a:r>
              <a:rPr lang="en-GB" sz="1100"/>
              <a:t>last modified: March 26, 2024</a:t>
            </a:r>
            <a:endParaRPr sz="1100"/>
          </a:p>
          <a:p>
            <a:pPr indent="0" lvl="0" marL="0" rtl="0" algn="l">
              <a:lnSpc>
                <a:spcPct val="115000"/>
              </a:lnSpc>
              <a:spcBef>
                <a:spcPts val="0"/>
              </a:spcBef>
              <a:spcAft>
                <a:spcPts val="0"/>
              </a:spcAft>
              <a:buNone/>
            </a:pPr>
            <a:r>
              <a:rPr lang="en-GB" sz="1100"/>
              <a:t>published on: March 26, 2024</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1202625" y="263375"/>
            <a:ext cx="765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solidFill>
                  <a:schemeClr val="dk2"/>
                </a:solidFill>
                <a:latin typeface="Calibri"/>
                <a:ea typeface="Calibri"/>
                <a:cs typeface="Calibri"/>
                <a:sym typeface="Calibri"/>
              </a:rPr>
              <a:t>RAG over RDF Graphs</a:t>
            </a:r>
            <a:endParaRPr/>
          </a:p>
        </p:txBody>
      </p:sp>
      <p:sp>
        <p:nvSpPr>
          <p:cNvPr id="308" name="Google Shape;308;p51"/>
          <p:cNvSpPr txBox="1"/>
          <p:nvPr>
            <p:ph idx="1" type="body"/>
          </p:nvPr>
        </p:nvSpPr>
        <p:spPr>
          <a:xfrm>
            <a:off x="311700" y="923875"/>
            <a:ext cx="8520600" cy="404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Generate labels with URIs for indexing &amp; retrieval.</a:t>
            </a:r>
            <a:endParaRPr sz="2000"/>
          </a:p>
          <a:p>
            <a:pPr indent="0" lvl="0" marL="0" rtl="0" algn="l">
              <a:spcBef>
                <a:spcPts val="0"/>
              </a:spcBef>
              <a:spcAft>
                <a:spcPts val="0"/>
              </a:spcAft>
              <a:buNone/>
            </a:pPr>
            <a:r>
              <a:rPr lang="en-GB" sz="2000"/>
              <a:t>Further </a:t>
            </a:r>
            <a:r>
              <a:rPr lang="en-GB" sz="2000"/>
              <a:t>customization</a:t>
            </a:r>
            <a:r>
              <a:rPr lang="en-GB" sz="2000"/>
              <a:t> is done by code.</a:t>
            </a:r>
            <a:endParaRPr sz="2000"/>
          </a:p>
          <a:p>
            <a:pPr indent="-311150" lvl="0" marL="457200" rtl="0" algn="l">
              <a:spcBef>
                <a:spcPts val="1200"/>
              </a:spcBef>
              <a:spcAft>
                <a:spcPts val="0"/>
              </a:spcAft>
              <a:buClr>
                <a:schemeClr val="dk1"/>
              </a:buClr>
              <a:buSzPts val="1300"/>
              <a:buChar char="•"/>
            </a:pPr>
            <a:r>
              <a:rPr lang="en-GB" sz="1300" u="sng">
                <a:solidFill>
                  <a:schemeClr val="hlink"/>
                </a:solidFill>
                <a:hlinkClick r:id="rId3"/>
              </a:rPr>
              <a:t>LangChain</a:t>
            </a:r>
            <a:r>
              <a:rPr lang="en-GB" sz="1300">
                <a:solidFill>
                  <a:schemeClr val="dk1"/>
                </a:solidFill>
              </a:rPr>
              <a:t> (cf. docs:</a:t>
            </a:r>
            <a:r>
              <a:rPr lang="en-GB" sz="1300">
                <a:solidFill>
                  <a:schemeClr val="dk1"/>
                </a:solidFill>
                <a:uFill>
                  <a:noFill/>
                </a:uFill>
                <a:hlinkClick r:id="rId4">
                  <a:extLst>
                    <a:ext uri="{A12FA001-AC4F-418D-AE19-62706E023703}">
                      <ahyp:hlinkClr val="tx"/>
                    </a:ext>
                  </a:extLst>
                </a:hlinkClick>
              </a:rPr>
              <a:t> </a:t>
            </a:r>
            <a:r>
              <a:rPr lang="en-GB" sz="1300" u="sng">
                <a:solidFill>
                  <a:schemeClr val="hlink"/>
                </a:solidFill>
                <a:hlinkClick r:id="rId5"/>
              </a:rPr>
              <a:t>RAG with memory</a:t>
            </a:r>
            <a:r>
              <a:rPr lang="en-GB" sz="1300">
                <a:solidFill>
                  <a:schemeClr val="dk1"/>
                </a:solidFill>
              </a:rPr>
              <a:t>,</a:t>
            </a:r>
            <a:r>
              <a:rPr lang="en-GB" sz="1300">
                <a:solidFill>
                  <a:schemeClr val="dk1"/>
                </a:solidFill>
                <a:uFill>
                  <a:noFill/>
                </a:uFill>
                <a:hlinkClick r:id="rId6">
                  <a:extLst>
                    <a:ext uri="{A12FA001-AC4F-418D-AE19-62706E023703}">
                      <ahyp:hlinkClr val="tx"/>
                    </a:ext>
                  </a:extLst>
                </a:hlinkClick>
              </a:rPr>
              <a:t> </a:t>
            </a:r>
            <a:r>
              <a:rPr lang="en-GB" sz="1300" u="sng">
                <a:solidFill>
                  <a:schemeClr val="hlink"/>
                </a:solidFill>
                <a:hlinkClick r:id="rId7"/>
              </a:rPr>
              <a:t>streaming RAG</a:t>
            </a:r>
            <a:r>
              <a:rPr lang="en-GB" sz="1300">
                <a:solidFill>
                  <a:schemeClr val="dk1"/>
                </a:solidFill>
              </a:rPr>
              <a:t>)</a:t>
            </a:r>
            <a:endParaRPr sz="1300">
              <a:solidFill>
                <a:schemeClr val="dk1"/>
              </a:solidFill>
            </a:endParaRPr>
          </a:p>
          <a:p>
            <a:pPr indent="-311150" lvl="0" marL="457200" rtl="0" algn="l">
              <a:spcBef>
                <a:spcPts val="1200"/>
              </a:spcBef>
              <a:spcAft>
                <a:spcPts val="0"/>
              </a:spcAft>
              <a:buClr>
                <a:schemeClr val="dk1"/>
              </a:buClr>
              <a:buSzPts val="1300"/>
              <a:buChar char="•"/>
            </a:pPr>
            <a:r>
              <a:rPr lang="en-GB" sz="1300" u="sng">
                <a:solidFill>
                  <a:schemeClr val="hlink"/>
                </a:solidFill>
                <a:hlinkClick r:id="rId8"/>
              </a:rPr>
              <a:t>FastEmbed embeddings</a:t>
            </a:r>
            <a:endParaRPr sz="1300" u="sng">
              <a:solidFill>
                <a:schemeClr val="hlink"/>
              </a:solidFill>
            </a:endParaRPr>
          </a:p>
          <a:p>
            <a:pPr indent="-311150" lvl="0" marL="457200" rtl="0" algn="l">
              <a:spcBef>
                <a:spcPts val="1200"/>
              </a:spcBef>
              <a:spcAft>
                <a:spcPts val="0"/>
              </a:spcAft>
              <a:buClr>
                <a:schemeClr val="dk1"/>
              </a:buClr>
              <a:buSzPts val="1300"/>
              <a:buChar char="•"/>
            </a:pPr>
            <a:r>
              <a:rPr lang="en-GB" sz="1300" u="sng">
                <a:solidFill>
                  <a:schemeClr val="hlink"/>
                </a:solidFill>
                <a:hlinkClick r:id="rId9"/>
              </a:rPr>
              <a:t>Qdrant vectorstore</a:t>
            </a:r>
            <a:endParaRPr sz="1300" u="sng">
              <a:solidFill>
                <a:schemeClr val="hlink"/>
              </a:solidFill>
            </a:endParaRPr>
          </a:p>
          <a:p>
            <a:pPr indent="-311150" lvl="0" marL="457200" rtl="0" algn="l">
              <a:spcBef>
                <a:spcPts val="1200"/>
              </a:spcBef>
              <a:spcAft>
                <a:spcPts val="0"/>
              </a:spcAft>
              <a:buClr>
                <a:schemeClr val="dk1"/>
              </a:buClr>
              <a:buSzPts val="1300"/>
              <a:buChar char="•"/>
            </a:pPr>
            <a:r>
              <a:rPr lang="en-GB" sz="1300" u="sng">
                <a:solidFill>
                  <a:schemeClr val="hlink"/>
                </a:solidFill>
                <a:hlinkClick r:id="rId10"/>
              </a:rPr>
              <a:t>LlamaCpp inference library</a:t>
            </a:r>
            <a:endParaRPr sz="1300" u="sng">
              <a:solidFill>
                <a:schemeClr val="hlink"/>
              </a:solidFill>
            </a:endParaRPr>
          </a:p>
          <a:p>
            <a:pPr indent="-311150" lvl="0" marL="457200" rtl="0" algn="l">
              <a:spcBef>
                <a:spcPts val="1200"/>
              </a:spcBef>
              <a:spcAft>
                <a:spcPts val="0"/>
              </a:spcAft>
              <a:buClr>
                <a:schemeClr val="dk1"/>
              </a:buClr>
              <a:buSzPts val="1300"/>
              <a:buChar char="•"/>
            </a:pPr>
            <a:r>
              <a:rPr lang="en-GB" sz="1300" u="sng">
                <a:solidFill>
                  <a:schemeClr val="hlink"/>
                </a:solidFill>
                <a:hlinkClick r:id="rId11"/>
              </a:rPr>
              <a:t>Mixtral 8x7B LLM</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rPr lang="en-GB" sz="1700" u="sng">
                <a:solidFill>
                  <a:schemeClr val="hlink"/>
                </a:solidFill>
                <a:hlinkClick r:id="rId12"/>
              </a:rPr>
              <a:t>https://github.com/vemonet/langchain-rdf/blob/main/tests/rag_ontology.ipynb</a:t>
            </a:r>
            <a:endParaRPr sz="3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KG retriever (Ontotext graphdb)</a:t>
            </a:r>
            <a:endParaRPr/>
          </a:p>
        </p:txBody>
      </p:sp>
      <p:sp>
        <p:nvSpPr>
          <p:cNvPr id="314" name="Google Shape;314;p52"/>
          <p:cNvSpPr txBox="1"/>
          <p:nvPr>
            <p:ph idx="1" type="body"/>
          </p:nvPr>
        </p:nvSpPr>
        <p:spPr>
          <a:xfrm>
            <a:off x="359999" y="972000"/>
            <a:ext cx="8326800" cy="27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200"/>
              <a:t>Generates a text representation from the RDF graph.</a:t>
            </a:r>
            <a:endParaRPr sz="2200"/>
          </a:p>
          <a:p>
            <a:pPr indent="0" lvl="0" marL="0" rtl="0" algn="l">
              <a:spcBef>
                <a:spcPts val="0"/>
              </a:spcBef>
              <a:spcAft>
                <a:spcPts val="0"/>
              </a:spcAft>
              <a:buNone/>
            </a:pPr>
            <a:r>
              <a:rPr lang="en-GB" sz="2200"/>
              <a:t>Create rules for the retriever that are inserted and executed from the KG.</a:t>
            </a:r>
            <a:endParaRPr sz="2200"/>
          </a:p>
          <a:p>
            <a:pPr indent="0" lvl="0" marL="0" rtl="0" algn="l">
              <a:spcBef>
                <a:spcPts val="0"/>
              </a:spcBef>
              <a:spcAft>
                <a:spcPts val="0"/>
              </a:spcAft>
              <a:buNone/>
            </a:pPr>
            <a:r>
              <a:t/>
            </a:r>
            <a:endParaRPr sz="2200"/>
          </a:p>
        </p:txBody>
      </p:sp>
      <p:sp>
        <p:nvSpPr>
          <p:cNvPr id="315" name="Google Shape;315;p52"/>
          <p:cNvSpPr txBox="1"/>
          <p:nvPr/>
        </p:nvSpPr>
        <p:spPr>
          <a:xfrm>
            <a:off x="5281825" y="2040075"/>
            <a:ext cx="3007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ourier New"/>
                <a:ea typeface="Courier New"/>
                <a:cs typeface="Courier New"/>
                <a:sym typeface="Courier New"/>
              </a:rPr>
              <a:t>Franvino:</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is a RedWine.</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made from grape Merlo.</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made from grape Cabernet Franc.</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has sugar dry.</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has year 2012.</a:t>
            </a:r>
            <a:endParaRPr sz="200">
              <a:latin typeface="Courier New"/>
              <a:ea typeface="Courier New"/>
              <a:cs typeface="Courier New"/>
              <a:sym typeface="Courier New"/>
            </a:endParaRPr>
          </a:p>
        </p:txBody>
      </p:sp>
      <p:sp>
        <p:nvSpPr>
          <p:cNvPr id="316" name="Google Shape;316;p52"/>
          <p:cNvSpPr txBox="1"/>
          <p:nvPr/>
        </p:nvSpPr>
        <p:spPr>
          <a:xfrm>
            <a:off x="95000" y="1928300"/>
            <a:ext cx="3996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Courier New"/>
                <a:ea typeface="Courier New"/>
                <a:cs typeface="Courier New"/>
                <a:sym typeface="Courier New"/>
              </a:rPr>
              <a:t>wine:Franvino</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rdf:type wine:RedWine ;</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wine:madeFromGrape wine:Merlo ;</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wine:madeFromGrape wine:CabernetFranc ;</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wine:hasSugar "dry" ;</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wine:hasYear "2012"^^xsd:integer ;</a:t>
            </a:r>
            <a:endParaRPr sz="1100">
              <a:latin typeface="Courier New"/>
              <a:ea typeface="Courier New"/>
              <a:cs typeface="Courier New"/>
              <a:sym typeface="Courier New"/>
            </a:endParaRPr>
          </a:p>
          <a:p>
            <a:pPr indent="0" lvl="0" marL="0" rtl="0" algn="l">
              <a:spcBef>
                <a:spcPts val="0"/>
              </a:spcBef>
              <a:spcAft>
                <a:spcPts val="0"/>
              </a:spcAft>
              <a:buNone/>
            </a:pPr>
            <a:r>
              <a:rPr lang="en-GB" sz="1100">
                <a:latin typeface="Courier New"/>
                <a:ea typeface="Courier New"/>
                <a:cs typeface="Courier New"/>
                <a:sym typeface="Courier New"/>
              </a:rPr>
              <a:t>    wine:hasWinery "Semantinos" .</a:t>
            </a:r>
            <a:endParaRPr sz="1100">
              <a:latin typeface="Courier New"/>
              <a:ea typeface="Courier New"/>
              <a:cs typeface="Courier New"/>
              <a:sym typeface="Courier New"/>
            </a:endParaRPr>
          </a:p>
          <a:p>
            <a:pPr indent="0" lvl="0" marL="0" rtl="0" algn="l">
              <a:spcBef>
                <a:spcPts val="0"/>
              </a:spcBef>
              <a:spcAft>
                <a:spcPts val="0"/>
              </a:spcAft>
              <a:buNone/>
            </a:pPr>
            <a:r>
              <a:t/>
            </a:r>
            <a:endParaRPr/>
          </a:p>
        </p:txBody>
      </p:sp>
      <p:cxnSp>
        <p:nvCxnSpPr>
          <p:cNvPr id="317" name="Google Shape;317;p52"/>
          <p:cNvCxnSpPr/>
          <p:nvPr/>
        </p:nvCxnSpPr>
        <p:spPr>
          <a:xfrm>
            <a:off x="4091300" y="2882600"/>
            <a:ext cx="994800" cy="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52"/>
          <p:cNvSpPr txBox="1"/>
          <p:nvPr/>
        </p:nvSpPr>
        <p:spPr>
          <a:xfrm>
            <a:off x="307400" y="3918050"/>
            <a:ext cx="7014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u="sng">
                <a:solidFill>
                  <a:schemeClr val="hlink"/>
                </a:solidFill>
                <a:hlinkClick r:id="rId3"/>
              </a:rPr>
              <a:t>https://graphdb.ontotext.com/documentation/10.6/retrieval-graphdb-connector.html</a:t>
            </a:r>
            <a:r>
              <a:rPr lang="en-GB" sz="1300"/>
              <a:t> </a:t>
            </a:r>
            <a:endParaRPr sz="400"/>
          </a:p>
        </p:txBody>
      </p:sp>
      <p:pic>
        <p:nvPicPr>
          <p:cNvPr id="319" name="Google Shape;319;p52"/>
          <p:cNvPicPr preferRelativeResize="0"/>
          <p:nvPr/>
        </p:nvPicPr>
        <p:blipFill>
          <a:blip r:embed="rId4">
            <a:alphaModFix/>
          </a:blip>
          <a:stretch>
            <a:fillRect/>
          </a:stretch>
        </p:blipFill>
        <p:spPr>
          <a:xfrm>
            <a:off x="6647950" y="3392674"/>
            <a:ext cx="2416900" cy="164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3"/>
          <p:cNvPicPr preferRelativeResize="0"/>
          <p:nvPr/>
        </p:nvPicPr>
        <p:blipFill>
          <a:blip r:embed="rId3">
            <a:alphaModFix/>
          </a:blip>
          <a:stretch>
            <a:fillRect/>
          </a:stretch>
        </p:blipFill>
        <p:spPr>
          <a:xfrm>
            <a:off x="328650" y="1351440"/>
            <a:ext cx="6847925" cy="2440625"/>
          </a:xfrm>
          <a:prstGeom prst="rect">
            <a:avLst/>
          </a:prstGeom>
          <a:noFill/>
          <a:ln>
            <a:noFill/>
          </a:ln>
        </p:spPr>
      </p:pic>
      <p:sp>
        <p:nvSpPr>
          <p:cNvPr id="325" name="Google Shape;325;p53"/>
          <p:cNvSpPr txBox="1"/>
          <p:nvPr/>
        </p:nvSpPr>
        <p:spPr>
          <a:xfrm>
            <a:off x="360000" y="3716850"/>
            <a:ext cx="832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u="sng">
                <a:solidFill>
                  <a:schemeClr val="hlink"/>
                </a:solidFill>
                <a:hlinkClick r:id="rId4"/>
              </a:rPr>
              <a:t>https://graphdb.ontotext.com/documentation/10.6/talk-to-graph.html</a:t>
            </a:r>
            <a:r>
              <a:rPr lang="en-GB" sz="1600"/>
              <a:t> </a:t>
            </a:r>
            <a:endParaRPr sz="700"/>
          </a:p>
        </p:txBody>
      </p:sp>
      <p:pic>
        <p:nvPicPr>
          <p:cNvPr id="326" name="Google Shape;326;p53"/>
          <p:cNvPicPr preferRelativeResize="0"/>
          <p:nvPr/>
        </p:nvPicPr>
        <p:blipFill>
          <a:blip r:embed="rId5">
            <a:alphaModFix/>
          </a:blip>
          <a:stretch>
            <a:fillRect/>
          </a:stretch>
        </p:blipFill>
        <p:spPr>
          <a:xfrm>
            <a:off x="237825" y="62171"/>
            <a:ext cx="3395175" cy="127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4"/>
          <p:cNvPicPr preferRelativeResize="0"/>
          <p:nvPr/>
        </p:nvPicPr>
        <p:blipFill>
          <a:blip r:embed="rId3">
            <a:alphaModFix/>
          </a:blip>
          <a:stretch>
            <a:fillRect/>
          </a:stretch>
        </p:blipFill>
        <p:spPr>
          <a:xfrm>
            <a:off x="3046551" y="208300"/>
            <a:ext cx="3573825" cy="4279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5"/>
          <p:cNvPicPr preferRelativeResize="0"/>
          <p:nvPr/>
        </p:nvPicPr>
        <p:blipFill>
          <a:blip r:embed="rId3">
            <a:alphaModFix/>
          </a:blip>
          <a:stretch>
            <a:fillRect/>
          </a:stretch>
        </p:blipFill>
        <p:spPr>
          <a:xfrm>
            <a:off x="1380525" y="72650"/>
            <a:ext cx="6541462" cy="4478500"/>
          </a:xfrm>
          <a:prstGeom prst="rect">
            <a:avLst/>
          </a:prstGeom>
          <a:noFill/>
          <a:ln>
            <a:noFill/>
          </a:ln>
        </p:spPr>
      </p:pic>
      <p:sp>
        <p:nvSpPr>
          <p:cNvPr id="337" name="Google Shape;337;p55"/>
          <p:cNvSpPr txBox="1"/>
          <p:nvPr/>
        </p:nvSpPr>
        <p:spPr>
          <a:xfrm>
            <a:off x="3137050" y="4551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rgbClr val="0097A7"/>
                </a:solidFill>
                <a:hlinkClick r:id="rId4">
                  <a:extLst>
                    <a:ext uri="{A12FA001-AC4F-418D-AE19-62706E023703}">
                      <ahyp:hlinkClr val="tx"/>
                    </a:ext>
                  </a:extLst>
                </a:hlinkClick>
              </a:rPr>
              <a:t>https://arxiv.org/abs/2310.11511</a:t>
            </a:r>
            <a:r>
              <a:rPr lang="en-GB" sz="1200"/>
              <a:t> </a:t>
            </a:r>
            <a:endParaRPr/>
          </a:p>
        </p:txBody>
      </p:sp>
      <p:sp>
        <p:nvSpPr>
          <p:cNvPr id="338" name="Google Shape;338;p55"/>
          <p:cNvSpPr txBox="1"/>
          <p:nvPr/>
        </p:nvSpPr>
        <p:spPr>
          <a:xfrm>
            <a:off x="5765025" y="45780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rgbClr val="0097A7"/>
                </a:solidFill>
                <a:hlinkClick r:id="rId5">
                  <a:extLst>
                    <a:ext uri="{A12FA001-AC4F-418D-AE19-62706E023703}">
                      <ahyp:hlinkClr val="tx"/>
                    </a:ext>
                  </a:extLst>
                </a:hlinkClick>
              </a:rPr>
              <a:t>langchain notebook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1202625" y="263375"/>
            <a:ext cx="765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200"/>
              <a:t>Corrective Retrieval Augmented Generation (CRAG)</a:t>
            </a:r>
            <a:endParaRPr sz="2200"/>
          </a:p>
        </p:txBody>
      </p:sp>
      <p:pic>
        <p:nvPicPr>
          <p:cNvPr id="344" name="Google Shape;344;p56"/>
          <p:cNvPicPr preferRelativeResize="0"/>
          <p:nvPr/>
        </p:nvPicPr>
        <p:blipFill>
          <a:blip r:embed="rId3">
            <a:alphaModFix/>
          </a:blip>
          <a:stretch>
            <a:fillRect/>
          </a:stretch>
        </p:blipFill>
        <p:spPr>
          <a:xfrm>
            <a:off x="295275" y="939750"/>
            <a:ext cx="5132651" cy="4133174"/>
          </a:xfrm>
          <a:prstGeom prst="rect">
            <a:avLst/>
          </a:prstGeom>
          <a:noFill/>
          <a:ln>
            <a:noFill/>
          </a:ln>
        </p:spPr>
      </p:pic>
      <p:sp>
        <p:nvSpPr>
          <p:cNvPr id="345" name="Google Shape;345;p56"/>
          <p:cNvSpPr txBox="1"/>
          <p:nvPr/>
        </p:nvSpPr>
        <p:spPr>
          <a:xfrm>
            <a:off x="5612375" y="4703625"/>
            <a:ext cx="270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4"/>
              </a:rPr>
              <a:t>https://arxiv.org/abs/2401.15884</a:t>
            </a:r>
            <a:r>
              <a:rPr lang="en-GB" sz="1200">
                <a:solidFill>
                  <a:schemeClr val="dk1"/>
                </a:solidFill>
              </a:rPr>
              <a:t> </a:t>
            </a:r>
            <a:endParaRPr sz="1200"/>
          </a:p>
        </p:txBody>
      </p:sp>
      <p:sp>
        <p:nvSpPr>
          <p:cNvPr id="346" name="Google Shape;346;p56"/>
          <p:cNvSpPr txBox="1"/>
          <p:nvPr/>
        </p:nvSpPr>
        <p:spPr>
          <a:xfrm>
            <a:off x="5612375" y="400747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u="sng">
                <a:solidFill>
                  <a:schemeClr val="hlink"/>
                </a:solidFill>
                <a:latin typeface="Open Sans"/>
                <a:ea typeface="Open Sans"/>
                <a:cs typeface="Open Sans"/>
                <a:sym typeface="Open Sans"/>
                <a:hlinkClick r:id="rId5"/>
              </a:rPr>
              <a:t>langchain notebook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1202625" y="263375"/>
            <a:ext cx="39699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900"/>
              <a:t>GraphDB Connectors</a:t>
            </a:r>
            <a:endParaRPr sz="2900"/>
          </a:p>
        </p:txBody>
      </p:sp>
      <p:sp>
        <p:nvSpPr>
          <p:cNvPr id="352" name="Google Shape;352;p57"/>
          <p:cNvSpPr txBox="1"/>
          <p:nvPr>
            <p:ph idx="1" type="body"/>
          </p:nvPr>
        </p:nvSpPr>
        <p:spPr>
          <a:xfrm>
            <a:off x="311700" y="923875"/>
            <a:ext cx="4751700" cy="404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300"/>
              <a:t>Translate user input into structured queries using the LLM</a:t>
            </a:r>
            <a:endParaRPr sz="2300"/>
          </a:p>
        </p:txBody>
      </p:sp>
      <p:pic>
        <p:nvPicPr>
          <p:cNvPr id="353" name="Google Shape;353;p57"/>
          <p:cNvPicPr preferRelativeResize="0"/>
          <p:nvPr/>
        </p:nvPicPr>
        <p:blipFill>
          <a:blip r:embed="rId3">
            <a:alphaModFix/>
          </a:blip>
          <a:stretch>
            <a:fillRect/>
          </a:stretch>
        </p:blipFill>
        <p:spPr>
          <a:xfrm>
            <a:off x="5248146" y="0"/>
            <a:ext cx="3871199" cy="2666124"/>
          </a:xfrm>
          <a:prstGeom prst="rect">
            <a:avLst/>
          </a:prstGeom>
          <a:noFill/>
          <a:ln>
            <a:noFill/>
          </a:ln>
        </p:spPr>
      </p:pic>
      <p:pic>
        <p:nvPicPr>
          <p:cNvPr id="354" name="Google Shape;354;p57"/>
          <p:cNvPicPr preferRelativeResize="0"/>
          <p:nvPr/>
        </p:nvPicPr>
        <p:blipFill>
          <a:blip r:embed="rId4">
            <a:alphaModFix/>
          </a:blip>
          <a:stretch>
            <a:fillRect/>
          </a:stretch>
        </p:blipFill>
        <p:spPr>
          <a:xfrm>
            <a:off x="1799204" y="1766250"/>
            <a:ext cx="1462350" cy="3214899"/>
          </a:xfrm>
          <a:prstGeom prst="rect">
            <a:avLst/>
          </a:prstGeom>
          <a:noFill/>
          <a:ln>
            <a:noFill/>
          </a:ln>
        </p:spPr>
      </p:pic>
      <p:pic>
        <p:nvPicPr>
          <p:cNvPr id="355" name="Google Shape;355;p57"/>
          <p:cNvPicPr preferRelativeResize="0"/>
          <p:nvPr/>
        </p:nvPicPr>
        <p:blipFill>
          <a:blip r:embed="rId5">
            <a:alphaModFix/>
          </a:blip>
          <a:stretch>
            <a:fillRect/>
          </a:stretch>
        </p:blipFill>
        <p:spPr>
          <a:xfrm>
            <a:off x="5224550" y="2788800"/>
            <a:ext cx="3834349" cy="23150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Summary</a:t>
            </a:r>
            <a:endParaRPr/>
          </a:p>
        </p:txBody>
      </p:sp>
      <p:sp>
        <p:nvSpPr>
          <p:cNvPr id="361" name="Google Shape;361;p58"/>
          <p:cNvSpPr txBox="1"/>
          <p:nvPr>
            <p:ph idx="1" type="body"/>
          </p:nvPr>
        </p:nvSpPr>
        <p:spPr>
          <a:xfrm>
            <a:off x="360000" y="972000"/>
            <a:ext cx="8376000" cy="351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000"/>
              <a:t>Retrieval Augmented Generation (RAG) is a powerful technique that uses external knowledge sources to </a:t>
            </a:r>
            <a:r>
              <a:rPr lang="en-GB" sz="2000"/>
              <a:t>augment the capabilities of a Large-Large Model.</a:t>
            </a:r>
            <a:endParaRPr sz="2000"/>
          </a:p>
          <a:p>
            <a:pPr indent="0" lvl="0" marL="0" rtl="0" algn="l">
              <a:spcBef>
                <a:spcPts val="0"/>
              </a:spcBef>
              <a:spcAft>
                <a:spcPts val="0"/>
              </a:spcAft>
              <a:buNone/>
            </a:pPr>
            <a:r>
              <a:rPr lang="en-GB" sz="2000"/>
              <a:t>There are many factors to consider in the development of the pipeline including </a:t>
            </a:r>
            <a:endParaRPr sz="2000"/>
          </a:p>
          <a:p>
            <a:pPr indent="-355600" lvl="0" marL="457200" rtl="0" algn="l">
              <a:spcBef>
                <a:spcPts val="0"/>
              </a:spcBef>
              <a:spcAft>
                <a:spcPts val="0"/>
              </a:spcAft>
              <a:buSzPts val="2000"/>
              <a:buChar char="●"/>
            </a:pPr>
            <a:r>
              <a:rPr lang="en-GB" sz="2000"/>
              <a:t>document chunking strategies</a:t>
            </a:r>
            <a:endParaRPr sz="2000"/>
          </a:p>
          <a:p>
            <a:pPr indent="-355600" lvl="0" marL="457200" rtl="0" algn="l">
              <a:spcBef>
                <a:spcPts val="0"/>
              </a:spcBef>
              <a:spcAft>
                <a:spcPts val="0"/>
              </a:spcAft>
              <a:buSzPts val="2000"/>
              <a:buChar char="●"/>
            </a:pPr>
            <a:r>
              <a:rPr lang="en-GB" sz="2000"/>
              <a:t>embedding model selection</a:t>
            </a:r>
            <a:endParaRPr sz="2000"/>
          </a:p>
          <a:p>
            <a:pPr indent="-355600" lvl="0" marL="457200" rtl="0" algn="l">
              <a:spcBef>
                <a:spcPts val="0"/>
              </a:spcBef>
              <a:spcAft>
                <a:spcPts val="0"/>
              </a:spcAft>
              <a:buSzPts val="2000"/>
              <a:buChar char="●"/>
            </a:pPr>
            <a:r>
              <a:rPr lang="en-GB" sz="2000"/>
              <a:t>vector database selection</a:t>
            </a:r>
            <a:endParaRPr sz="2000"/>
          </a:p>
          <a:p>
            <a:pPr indent="-355600" lvl="0" marL="457200" rtl="0" algn="l">
              <a:spcBef>
                <a:spcPts val="0"/>
              </a:spcBef>
              <a:spcAft>
                <a:spcPts val="0"/>
              </a:spcAft>
              <a:buSzPts val="2000"/>
              <a:buChar char="●"/>
            </a:pPr>
            <a:r>
              <a:rPr lang="en-GB" sz="2000"/>
              <a:t>relevancy and corrective techniques</a:t>
            </a:r>
            <a:endParaRPr sz="2000"/>
          </a:p>
          <a:p>
            <a:pPr indent="0" lvl="0" marL="0" rtl="0" algn="l">
              <a:spcBef>
                <a:spcPts val="0"/>
              </a:spcBef>
              <a:spcAft>
                <a:spcPts val="0"/>
              </a:spcAft>
              <a:buNone/>
            </a:pPr>
            <a:r>
              <a:rPr lang="en-GB" sz="2000"/>
              <a:t>KGs can also be embedded into vectorDBs, with strategies needed to retrieve fragments across the graph span.</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4"/>
          <p:cNvSpPr txBox="1"/>
          <p:nvPr>
            <p:ph idx="4294967295" type="title"/>
          </p:nvPr>
        </p:nvSpPr>
        <p:spPr>
          <a:xfrm>
            <a:off x="359999" y="310695"/>
            <a:ext cx="8326800" cy="5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GB"/>
              <a:t>Introduction</a:t>
            </a:r>
            <a:endParaRPr/>
          </a:p>
        </p:txBody>
      </p:sp>
      <p:sp>
        <p:nvSpPr>
          <p:cNvPr id="143" name="Google Shape;143;p34"/>
          <p:cNvSpPr txBox="1"/>
          <p:nvPr>
            <p:ph idx="1" type="body"/>
          </p:nvPr>
        </p:nvSpPr>
        <p:spPr>
          <a:xfrm>
            <a:off x="359999" y="972000"/>
            <a:ext cx="8833238" cy="291771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GB" sz="2100"/>
              <a:t>Retrieval Augmented Generation</a:t>
            </a:r>
            <a:r>
              <a:rPr lang="en-GB" sz="2100"/>
              <a:t> is a methodology by which a generative model (e.g. transformer-based neural network) is augmented with external knowledge retrieval.  This helps address limitations in LLMs including factual accuracy, timeliness, and access to non-public knowledge. </a:t>
            </a:r>
            <a:endParaRPr sz="2100"/>
          </a:p>
          <a:p>
            <a:pPr indent="0" lvl="0" marL="0" rtl="0" algn="l">
              <a:lnSpc>
                <a:spcPct val="100000"/>
              </a:lnSpc>
              <a:spcBef>
                <a:spcPts val="0"/>
              </a:spcBef>
              <a:spcAft>
                <a:spcPts val="0"/>
              </a:spcAft>
              <a:buNone/>
            </a:pPr>
            <a:r>
              <a:t/>
            </a:r>
            <a:endParaRPr sz="2100"/>
          </a:p>
          <a:p>
            <a:pPr indent="0" lvl="0" marL="0" rtl="0" algn="l">
              <a:lnSpc>
                <a:spcPct val="100000"/>
              </a:lnSpc>
              <a:spcBef>
                <a:spcPts val="0"/>
              </a:spcBef>
              <a:spcAft>
                <a:spcPts val="0"/>
              </a:spcAft>
              <a:buNone/>
            </a:pPr>
            <a:r>
              <a:rPr lang="en-GB" sz="2100"/>
              <a:t>External knowledge source could involve</a:t>
            </a:r>
            <a:endParaRPr sz="2100"/>
          </a:p>
          <a:p>
            <a:pPr indent="-361950" lvl="0" marL="457200" rtl="0" algn="l">
              <a:lnSpc>
                <a:spcPct val="100000"/>
              </a:lnSpc>
              <a:spcBef>
                <a:spcPts val="0"/>
              </a:spcBef>
              <a:spcAft>
                <a:spcPts val="0"/>
              </a:spcAft>
              <a:buSzPts val="2100"/>
              <a:buChar char="●"/>
            </a:pPr>
            <a:r>
              <a:rPr lang="en-GB" sz="2100"/>
              <a:t>web search</a:t>
            </a:r>
            <a:endParaRPr sz="2100"/>
          </a:p>
          <a:p>
            <a:pPr indent="-361950" lvl="0" marL="457200" rtl="0" algn="l">
              <a:lnSpc>
                <a:spcPct val="100000"/>
              </a:lnSpc>
              <a:spcBef>
                <a:spcPts val="0"/>
              </a:spcBef>
              <a:spcAft>
                <a:spcPts val="0"/>
              </a:spcAft>
              <a:buSzPts val="2100"/>
              <a:buChar char="●"/>
            </a:pPr>
            <a:r>
              <a:rPr lang="en-GB" sz="2100"/>
              <a:t>access to documents / databases / knowledge graphs</a:t>
            </a:r>
            <a:endParaRPr sz="2100"/>
          </a:p>
          <a:p>
            <a:pPr indent="-361950" lvl="0" marL="457200" rtl="0" algn="l">
              <a:lnSpc>
                <a:spcPct val="100000"/>
              </a:lnSpc>
              <a:spcBef>
                <a:spcPts val="0"/>
              </a:spcBef>
              <a:spcAft>
                <a:spcPts val="0"/>
              </a:spcAft>
              <a:buSzPts val="2100"/>
              <a:buChar char="●"/>
            </a:pPr>
            <a:r>
              <a:rPr lang="en-GB" sz="2100"/>
              <a:t>web services</a:t>
            </a:r>
            <a:endParaRPr sz="2100"/>
          </a:p>
          <a:p>
            <a:pPr indent="0" lvl="0" marL="457200" rtl="0" algn="l">
              <a:lnSpc>
                <a:spcPct val="100000"/>
              </a:lnSpc>
              <a:spcBef>
                <a:spcPts val="0"/>
              </a:spcBef>
              <a:spcAft>
                <a:spcPts val="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5"/>
          <p:cNvSpPr txBox="1"/>
          <p:nvPr>
            <p:ph idx="1" type="body"/>
          </p:nvPr>
        </p:nvSpPr>
        <p:spPr>
          <a:xfrm>
            <a:off x="359999" y="972000"/>
            <a:ext cx="8326800" cy="272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9" name="Google Shape;149;p35"/>
          <p:cNvPicPr preferRelativeResize="0"/>
          <p:nvPr/>
        </p:nvPicPr>
        <p:blipFill>
          <a:blip r:embed="rId3">
            <a:alphaModFix/>
          </a:blip>
          <a:stretch>
            <a:fillRect/>
          </a:stretch>
        </p:blipFill>
        <p:spPr>
          <a:xfrm>
            <a:off x="0" y="741164"/>
            <a:ext cx="9144003" cy="3661173"/>
          </a:xfrm>
          <a:prstGeom prst="rect">
            <a:avLst/>
          </a:prstGeom>
          <a:noFill/>
          <a:ln>
            <a:noFill/>
          </a:ln>
        </p:spPr>
      </p:pic>
      <p:sp>
        <p:nvSpPr>
          <p:cNvPr id="150" name="Google Shape;150;p35"/>
          <p:cNvSpPr txBox="1"/>
          <p:nvPr/>
        </p:nvSpPr>
        <p:spPr>
          <a:xfrm>
            <a:off x="2476025" y="4697100"/>
            <a:ext cx="485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u="sng">
                <a:solidFill>
                  <a:schemeClr val="hlink"/>
                </a:solidFill>
                <a:hlinkClick r:id="rId4"/>
              </a:rPr>
              <a:t>https://cs.stanford.edu/~myasu/blog/racm3/</a:t>
            </a:r>
            <a:r>
              <a:rPr lang="en-GB" sz="1700"/>
              <a:t>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6"/>
          <p:cNvSpPr txBox="1"/>
          <p:nvPr>
            <p:ph type="title"/>
          </p:nvPr>
        </p:nvSpPr>
        <p:spPr>
          <a:xfrm>
            <a:off x="408599" y="24944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Approach</a:t>
            </a:r>
            <a:endParaRPr/>
          </a:p>
        </p:txBody>
      </p:sp>
      <p:sp>
        <p:nvSpPr>
          <p:cNvPr id="156" name="Google Shape;156;p36"/>
          <p:cNvSpPr/>
          <p:nvPr/>
        </p:nvSpPr>
        <p:spPr>
          <a:xfrm>
            <a:off x="7271475" y="60198"/>
            <a:ext cx="1037988" cy="104209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36"/>
          <p:cNvSpPr txBox="1"/>
          <p:nvPr/>
        </p:nvSpPr>
        <p:spPr>
          <a:xfrm>
            <a:off x="7107825" y="285925"/>
            <a:ext cx="121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Calibri"/>
                <a:ea typeface="Calibri"/>
                <a:cs typeface="Calibri"/>
                <a:sym typeface="Calibri"/>
              </a:rPr>
              <a:t>docs</a:t>
            </a:r>
            <a:endParaRPr sz="2400">
              <a:solidFill>
                <a:schemeClr val="dk1"/>
              </a:solidFill>
              <a:latin typeface="Calibri"/>
              <a:ea typeface="Calibri"/>
              <a:cs typeface="Calibri"/>
              <a:sym typeface="Calibri"/>
            </a:endParaRPr>
          </a:p>
        </p:txBody>
      </p:sp>
      <p:sp>
        <p:nvSpPr>
          <p:cNvPr id="158" name="Google Shape;158;p36"/>
          <p:cNvSpPr/>
          <p:nvPr/>
        </p:nvSpPr>
        <p:spPr>
          <a:xfrm>
            <a:off x="1056375" y="1069875"/>
            <a:ext cx="1090765" cy="633350"/>
          </a:xfrm>
          <a:prstGeom prst="flowChartPunched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 name="Google Shape;159;p36"/>
          <p:cNvSpPr txBox="1"/>
          <p:nvPr/>
        </p:nvSpPr>
        <p:spPr>
          <a:xfrm>
            <a:off x="341672" y="1048000"/>
            <a:ext cx="2416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200">
                <a:solidFill>
                  <a:schemeClr val="dk1"/>
                </a:solidFill>
                <a:latin typeface="Calibri"/>
                <a:ea typeface="Calibri"/>
                <a:cs typeface="Calibri"/>
                <a:sym typeface="Calibri"/>
              </a:rPr>
              <a:t>query</a:t>
            </a:r>
            <a:endParaRPr sz="3200">
              <a:solidFill>
                <a:schemeClr val="dk1"/>
              </a:solidFill>
              <a:latin typeface="Calibri"/>
              <a:ea typeface="Calibri"/>
              <a:cs typeface="Calibri"/>
              <a:sym typeface="Calibri"/>
            </a:endParaRPr>
          </a:p>
        </p:txBody>
      </p:sp>
      <p:sp>
        <p:nvSpPr>
          <p:cNvPr id="160" name="Google Shape;160;p36"/>
          <p:cNvSpPr txBox="1"/>
          <p:nvPr/>
        </p:nvSpPr>
        <p:spPr>
          <a:xfrm>
            <a:off x="5634777" y="2067925"/>
            <a:ext cx="183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alibri"/>
                <a:ea typeface="Calibri"/>
                <a:cs typeface="Calibri"/>
                <a:sym typeface="Calibri"/>
              </a:rPr>
              <a:t>return k-relevant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GB">
                <a:solidFill>
                  <a:schemeClr val="dk1"/>
                </a:solidFill>
                <a:latin typeface="Calibri"/>
                <a:ea typeface="Calibri"/>
                <a:cs typeface="Calibri"/>
                <a:sym typeface="Calibri"/>
              </a:rPr>
              <a:t>documents</a:t>
            </a:r>
            <a:endParaRPr>
              <a:solidFill>
                <a:schemeClr val="dk1"/>
              </a:solidFill>
              <a:latin typeface="Calibri"/>
              <a:ea typeface="Calibri"/>
              <a:cs typeface="Calibri"/>
              <a:sym typeface="Calibri"/>
            </a:endParaRPr>
          </a:p>
        </p:txBody>
      </p:sp>
      <p:sp>
        <p:nvSpPr>
          <p:cNvPr id="161" name="Google Shape;161;p36"/>
          <p:cNvSpPr/>
          <p:nvPr/>
        </p:nvSpPr>
        <p:spPr>
          <a:xfrm>
            <a:off x="3553900" y="3625175"/>
            <a:ext cx="1090775" cy="6771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2" name="Google Shape;162;p36"/>
          <p:cNvSpPr txBox="1"/>
          <p:nvPr/>
        </p:nvSpPr>
        <p:spPr>
          <a:xfrm>
            <a:off x="3652150" y="3696225"/>
            <a:ext cx="1038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600">
                <a:solidFill>
                  <a:schemeClr val="dk1"/>
                </a:solidFill>
                <a:latin typeface="Calibri"/>
                <a:ea typeface="Calibri"/>
                <a:cs typeface="Calibri"/>
                <a:sym typeface="Calibri"/>
              </a:rPr>
              <a:t>llm</a:t>
            </a:r>
            <a:endParaRPr sz="3600">
              <a:solidFill>
                <a:schemeClr val="dk1"/>
              </a:solidFill>
              <a:latin typeface="Calibri"/>
              <a:ea typeface="Calibri"/>
              <a:cs typeface="Calibri"/>
              <a:sym typeface="Calibri"/>
            </a:endParaRPr>
          </a:p>
        </p:txBody>
      </p:sp>
      <p:cxnSp>
        <p:nvCxnSpPr>
          <p:cNvPr id="163" name="Google Shape;163;p36"/>
          <p:cNvCxnSpPr>
            <a:endCxn id="164" idx="4"/>
          </p:cNvCxnSpPr>
          <p:nvPr/>
        </p:nvCxnSpPr>
        <p:spPr>
          <a:xfrm rot="10800000">
            <a:off x="1550063" y="2917550"/>
            <a:ext cx="1954500" cy="905400"/>
          </a:xfrm>
          <a:prstGeom prst="bentConnector2">
            <a:avLst/>
          </a:prstGeom>
          <a:noFill/>
          <a:ln cap="flat" cmpd="sng" w="9525">
            <a:solidFill>
              <a:schemeClr val="dk2"/>
            </a:solidFill>
            <a:prstDash val="solid"/>
            <a:round/>
            <a:headEnd len="med" w="med" type="none"/>
            <a:tailEnd len="med" w="med" type="triangle"/>
          </a:ln>
        </p:spPr>
      </p:cxnSp>
      <p:sp>
        <p:nvSpPr>
          <p:cNvPr id="165" name="Google Shape;165;p36"/>
          <p:cNvSpPr/>
          <p:nvPr/>
        </p:nvSpPr>
        <p:spPr>
          <a:xfrm>
            <a:off x="3387075" y="2368825"/>
            <a:ext cx="1434600" cy="5694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66" name="Google Shape;166;p36"/>
          <p:cNvCxnSpPr>
            <a:stCxn id="165" idx="2"/>
            <a:endCxn id="161" idx="0"/>
          </p:cNvCxnSpPr>
          <p:nvPr/>
        </p:nvCxnSpPr>
        <p:spPr>
          <a:xfrm rot="5400000">
            <a:off x="3758325" y="3279175"/>
            <a:ext cx="687000" cy="51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167" name="Google Shape;167;p36"/>
          <p:cNvSpPr txBox="1"/>
          <p:nvPr/>
        </p:nvSpPr>
        <p:spPr>
          <a:xfrm>
            <a:off x="3387075" y="2453388"/>
            <a:ext cx="149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alibri"/>
                <a:ea typeface="Calibri"/>
                <a:cs typeface="Calibri"/>
                <a:sym typeface="Calibri"/>
              </a:rPr>
              <a:t>compose prompt</a:t>
            </a:r>
            <a:endParaRPr>
              <a:solidFill>
                <a:schemeClr val="dk1"/>
              </a:solidFill>
              <a:latin typeface="Calibri"/>
              <a:ea typeface="Calibri"/>
              <a:cs typeface="Calibri"/>
              <a:sym typeface="Calibri"/>
            </a:endParaRPr>
          </a:p>
        </p:txBody>
      </p:sp>
      <p:cxnSp>
        <p:nvCxnSpPr>
          <p:cNvPr id="168" name="Google Shape;168;p36"/>
          <p:cNvCxnSpPr>
            <a:stCxn id="158" idx="3"/>
            <a:endCxn id="165" idx="0"/>
          </p:cNvCxnSpPr>
          <p:nvPr/>
        </p:nvCxnSpPr>
        <p:spPr>
          <a:xfrm>
            <a:off x="2147140" y="1386550"/>
            <a:ext cx="1957200" cy="982200"/>
          </a:xfrm>
          <a:prstGeom prst="bentConnector2">
            <a:avLst/>
          </a:prstGeom>
          <a:noFill/>
          <a:ln cap="flat" cmpd="sng" w="9525">
            <a:solidFill>
              <a:schemeClr val="dk2"/>
            </a:solidFill>
            <a:prstDash val="solid"/>
            <a:round/>
            <a:headEnd len="med" w="med" type="none"/>
            <a:tailEnd len="med" w="med" type="triangle"/>
          </a:ln>
        </p:spPr>
      </p:cxnSp>
      <p:cxnSp>
        <p:nvCxnSpPr>
          <p:cNvPr id="169" name="Google Shape;169;p36"/>
          <p:cNvCxnSpPr>
            <a:stCxn id="158" idx="3"/>
          </p:cNvCxnSpPr>
          <p:nvPr/>
        </p:nvCxnSpPr>
        <p:spPr>
          <a:xfrm>
            <a:off x="2147140" y="1386550"/>
            <a:ext cx="2732400" cy="402000"/>
          </a:xfrm>
          <a:prstGeom prst="bentConnector3">
            <a:avLst>
              <a:gd fmla="val 74017" name="adj1"/>
            </a:avLst>
          </a:prstGeom>
          <a:noFill/>
          <a:ln cap="flat" cmpd="sng" w="9525">
            <a:solidFill>
              <a:schemeClr val="dk2"/>
            </a:solidFill>
            <a:prstDash val="solid"/>
            <a:round/>
            <a:headEnd len="med" w="med" type="none"/>
            <a:tailEnd len="med" w="med" type="triangle"/>
          </a:ln>
        </p:spPr>
      </p:cxnSp>
      <p:cxnSp>
        <p:nvCxnSpPr>
          <p:cNvPr id="170" name="Google Shape;170;p36"/>
          <p:cNvCxnSpPr/>
          <p:nvPr/>
        </p:nvCxnSpPr>
        <p:spPr>
          <a:xfrm flipH="1">
            <a:off x="4239800" y="1922650"/>
            <a:ext cx="768000" cy="425400"/>
          </a:xfrm>
          <a:prstGeom prst="bentConnector3">
            <a:avLst>
              <a:gd fmla="val 99684" name="adj1"/>
            </a:avLst>
          </a:prstGeom>
          <a:noFill/>
          <a:ln cap="flat" cmpd="sng" w="9525">
            <a:solidFill>
              <a:schemeClr val="dk2"/>
            </a:solidFill>
            <a:prstDash val="solid"/>
            <a:round/>
            <a:headEnd len="med" w="med" type="none"/>
            <a:tailEnd len="med" w="med" type="triangle"/>
          </a:ln>
        </p:spPr>
      </p:cxnSp>
      <p:sp>
        <p:nvSpPr>
          <p:cNvPr id="171" name="Google Shape;171;p36"/>
          <p:cNvSpPr txBox="1"/>
          <p:nvPr/>
        </p:nvSpPr>
        <p:spPr>
          <a:xfrm>
            <a:off x="1627102" y="3696225"/>
            <a:ext cx="183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Calibri"/>
                <a:ea typeface="Calibri"/>
                <a:cs typeface="Calibri"/>
                <a:sym typeface="Calibri"/>
              </a:rPr>
              <a:t>return answer</a:t>
            </a:r>
            <a:endParaRPr sz="1800">
              <a:solidFill>
                <a:schemeClr val="dk1"/>
              </a:solidFill>
              <a:latin typeface="Calibri"/>
              <a:ea typeface="Calibri"/>
              <a:cs typeface="Calibri"/>
              <a:sym typeface="Calibri"/>
            </a:endParaRPr>
          </a:p>
        </p:txBody>
      </p:sp>
      <p:sp>
        <p:nvSpPr>
          <p:cNvPr id="164" name="Google Shape;164;p36"/>
          <p:cNvSpPr/>
          <p:nvPr/>
        </p:nvSpPr>
        <p:spPr>
          <a:xfrm>
            <a:off x="1265363" y="2348150"/>
            <a:ext cx="569400" cy="569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72" name="Google Shape;172;p36"/>
          <p:cNvCxnSpPr>
            <a:endCxn id="159" idx="2"/>
          </p:cNvCxnSpPr>
          <p:nvPr/>
        </p:nvCxnSpPr>
        <p:spPr>
          <a:xfrm rot="10800000">
            <a:off x="1550072" y="1725100"/>
            <a:ext cx="0" cy="4995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36"/>
          <p:cNvSpPr txBox="1"/>
          <p:nvPr/>
        </p:nvSpPr>
        <p:spPr>
          <a:xfrm>
            <a:off x="5164475" y="3511575"/>
            <a:ext cx="338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The user inputs a query, which is encoded and used to retrieve relevant documents. These documents, along with the original query, are then fed into the generator, which produces the final output.</a:t>
            </a:r>
            <a:endParaRPr sz="1200"/>
          </a:p>
        </p:txBody>
      </p:sp>
      <p:grpSp>
        <p:nvGrpSpPr>
          <p:cNvPr id="174" name="Google Shape;174;p36"/>
          <p:cNvGrpSpPr/>
          <p:nvPr/>
        </p:nvGrpSpPr>
        <p:grpSpPr>
          <a:xfrm>
            <a:off x="4689995" y="1479300"/>
            <a:ext cx="1510639" cy="677100"/>
            <a:chOff x="4690152" y="1479288"/>
            <a:chExt cx="1833300" cy="677100"/>
          </a:xfrm>
        </p:grpSpPr>
        <p:sp>
          <p:nvSpPr>
            <p:cNvPr id="175" name="Google Shape;175;p36"/>
            <p:cNvSpPr/>
            <p:nvPr/>
          </p:nvSpPr>
          <p:spPr>
            <a:xfrm>
              <a:off x="4977800" y="1479288"/>
              <a:ext cx="1212900" cy="6771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 name="Google Shape;176;p36"/>
            <p:cNvSpPr txBox="1"/>
            <p:nvPr/>
          </p:nvSpPr>
          <p:spPr>
            <a:xfrm>
              <a:off x="4690152" y="1543288"/>
              <a:ext cx="183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Calibri"/>
                  <a:ea typeface="Calibri"/>
                  <a:cs typeface="Calibri"/>
                  <a:sym typeface="Calibri"/>
                </a:rPr>
                <a:t>retriever</a:t>
              </a:r>
              <a:endParaRPr sz="1800">
                <a:solidFill>
                  <a:schemeClr val="dk1"/>
                </a:solidFill>
                <a:latin typeface="Calibri"/>
                <a:ea typeface="Calibri"/>
                <a:cs typeface="Calibri"/>
                <a:sym typeface="Calibri"/>
              </a:endParaRPr>
            </a:p>
          </p:txBody>
        </p:sp>
      </p:grpSp>
      <p:cxnSp>
        <p:nvCxnSpPr>
          <p:cNvPr id="177" name="Google Shape;177;p36"/>
          <p:cNvCxnSpPr/>
          <p:nvPr/>
        </p:nvCxnSpPr>
        <p:spPr>
          <a:xfrm flipH="1" rot="10800000">
            <a:off x="6058750" y="1732550"/>
            <a:ext cx="743400" cy="57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36"/>
          <p:cNvCxnSpPr/>
          <p:nvPr/>
        </p:nvCxnSpPr>
        <p:spPr>
          <a:xfrm flipH="1">
            <a:off x="6058750" y="1864900"/>
            <a:ext cx="795300" cy="42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36"/>
          <p:cNvSpPr txBox="1"/>
          <p:nvPr/>
        </p:nvSpPr>
        <p:spPr>
          <a:xfrm>
            <a:off x="5864501" y="1149125"/>
            <a:ext cx="118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Calibri"/>
                <a:ea typeface="Calibri"/>
                <a:cs typeface="Calibri"/>
                <a:sym typeface="Calibri"/>
              </a:rPr>
              <a:t>embed</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GB" sz="1200">
                <a:solidFill>
                  <a:schemeClr val="dk1"/>
                </a:solidFill>
                <a:latin typeface="Calibri"/>
                <a:ea typeface="Calibri"/>
                <a:cs typeface="Calibri"/>
                <a:sym typeface="Calibri"/>
              </a:rPr>
              <a:t>query</a:t>
            </a:r>
            <a:endParaRPr sz="1200">
              <a:solidFill>
                <a:schemeClr val="dk1"/>
              </a:solidFill>
              <a:latin typeface="Calibri"/>
              <a:ea typeface="Calibri"/>
              <a:cs typeface="Calibri"/>
              <a:sym typeface="Calibri"/>
            </a:endParaRPr>
          </a:p>
        </p:txBody>
      </p:sp>
      <p:sp>
        <p:nvSpPr>
          <p:cNvPr id="180" name="Google Shape;180;p36"/>
          <p:cNvSpPr/>
          <p:nvPr/>
        </p:nvSpPr>
        <p:spPr>
          <a:xfrm>
            <a:off x="7160100" y="1561975"/>
            <a:ext cx="1108350" cy="738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81" name="Google Shape;181;p36"/>
          <p:cNvCxnSpPr>
            <a:stCxn id="156" idx="2"/>
            <a:endCxn id="180" idx="1"/>
          </p:cNvCxnSpPr>
          <p:nvPr/>
        </p:nvCxnSpPr>
        <p:spPr>
          <a:xfrm flipH="1">
            <a:off x="7714390" y="1062826"/>
            <a:ext cx="3900" cy="4992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36"/>
          <p:cNvSpPr txBox="1"/>
          <p:nvPr/>
        </p:nvSpPr>
        <p:spPr>
          <a:xfrm>
            <a:off x="7551601" y="958363"/>
            <a:ext cx="118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Calibri"/>
                <a:ea typeface="Calibri"/>
                <a:cs typeface="Calibri"/>
                <a:sym typeface="Calibri"/>
              </a:rPr>
              <a:t>embed</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en-GB" sz="1800">
                <a:solidFill>
                  <a:schemeClr val="dk1"/>
                </a:solidFill>
                <a:latin typeface="Calibri"/>
                <a:ea typeface="Calibri"/>
                <a:cs typeface="Calibri"/>
                <a:sym typeface="Calibri"/>
              </a:rPr>
              <a:t>docs</a:t>
            </a:r>
            <a:endParaRPr sz="1800">
              <a:solidFill>
                <a:schemeClr val="dk1"/>
              </a:solidFill>
              <a:latin typeface="Calibri"/>
              <a:ea typeface="Calibri"/>
              <a:cs typeface="Calibri"/>
              <a:sym typeface="Calibri"/>
            </a:endParaRPr>
          </a:p>
        </p:txBody>
      </p:sp>
      <p:sp>
        <p:nvSpPr>
          <p:cNvPr id="183" name="Google Shape;183;p36"/>
          <p:cNvSpPr txBox="1"/>
          <p:nvPr/>
        </p:nvSpPr>
        <p:spPr>
          <a:xfrm>
            <a:off x="7124500" y="1768625"/>
            <a:ext cx="121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dk1"/>
                </a:solidFill>
                <a:latin typeface="Calibri"/>
                <a:ea typeface="Calibri"/>
                <a:cs typeface="Calibri"/>
                <a:sym typeface="Calibri"/>
              </a:rPr>
              <a:t>vectordb</a:t>
            </a:r>
            <a:endParaRPr sz="2000">
              <a:solidFill>
                <a:schemeClr val="dk1"/>
              </a:solidFill>
              <a:latin typeface="Calibri"/>
              <a:ea typeface="Calibri"/>
              <a:cs typeface="Calibri"/>
              <a:sym typeface="Calibri"/>
            </a:endParaRPr>
          </a:p>
        </p:txBody>
      </p:sp>
      <p:sp>
        <p:nvSpPr>
          <p:cNvPr id="184" name="Google Shape;184;p36"/>
          <p:cNvSpPr txBox="1"/>
          <p:nvPr/>
        </p:nvSpPr>
        <p:spPr>
          <a:xfrm>
            <a:off x="7025675" y="1229625"/>
            <a:ext cx="82200" cy="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5" name="Google Shape;185;p36"/>
          <p:cNvSpPr txBox="1"/>
          <p:nvPr/>
        </p:nvSpPr>
        <p:spPr>
          <a:xfrm>
            <a:off x="7221175" y="923088"/>
            <a:ext cx="52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dk1"/>
                </a:solidFill>
                <a:latin typeface="Calibri"/>
                <a:ea typeface="Calibri"/>
                <a:cs typeface="Calibri"/>
                <a:sym typeface="Calibri"/>
              </a:rPr>
              <a:t>1</a:t>
            </a:r>
            <a:endParaRPr sz="3600">
              <a:solidFill>
                <a:schemeClr val="dk1"/>
              </a:solidFill>
              <a:latin typeface="Calibri"/>
              <a:ea typeface="Calibri"/>
              <a:cs typeface="Calibri"/>
              <a:sym typeface="Calibri"/>
            </a:endParaRPr>
          </a:p>
        </p:txBody>
      </p:sp>
      <p:sp>
        <p:nvSpPr>
          <p:cNvPr id="186" name="Google Shape;186;p36"/>
          <p:cNvSpPr txBox="1"/>
          <p:nvPr/>
        </p:nvSpPr>
        <p:spPr>
          <a:xfrm>
            <a:off x="5109375" y="740388"/>
            <a:ext cx="52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dk1"/>
                </a:solidFill>
                <a:latin typeface="Calibri"/>
                <a:ea typeface="Calibri"/>
                <a:cs typeface="Calibri"/>
                <a:sym typeface="Calibri"/>
              </a:rPr>
              <a:t>2</a:t>
            </a:r>
            <a:endParaRPr sz="3600">
              <a:solidFill>
                <a:schemeClr val="dk1"/>
              </a:solidFill>
              <a:latin typeface="Calibri"/>
              <a:ea typeface="Calibri"/>
              <a:cs typeface="Calibri"/>
              <a:sym typeface="Calibri"/>
            </a:endParaRPr>
          </a:p>
        </p:txBody>
      </p:sp>
      <p:sp>
        <p:nvSpPr>
          <p:cNvPr id="187" name="Google Shape;187;p36"/>
          <p:cNvSpPr txBox="1"/>
          <p:nvPr/>
        </p:nvSpPr>
        <p:spPr>
          <a:xfrm>
            <a:off x="2863100" y="2348038"/>
            <a:ext cx="52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dk1"/>
                </a:solidFill>
                <a:latin typeface="Calibri"/>
                <a:ea typeface="Calibri"/>
                <a:cs typeface="Calibri"/>
                <a:sym typeface="Calibri"/>
              </a:rPr>
              <a:t>3</a:t>
            </a:r>
            <a:endParaRPr sz="3600">
              <a:solidFill>
                <a:schemeClr val="dk1"/>
              </a:solidFill>
              <a:latin typeface="Calibri"/>
              <a:ea typeface="Calibri"/>
              <a:cs typeface="Calibri"/>
              <a:sym typeface="Calibri"/>
            </a:endParaRPr>
          </a:p>
        </p:txBody>
      </p:sp>
      <p:sp>
        <p:nvSpPr>
          <p:cNvPr id="188" name="Google Shape;188;p36"/>
          <p:cNvSpPr txBox="1"/>
          <p:nvPr/>
        </p:nvSpPr>
        <p:spPr>
          <a:xfrm>
            <a:off x="2264663" y="3191463"/>
            <a:ext cx="52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dk1"/>
                </a:solidFill>
                <a:latin typeface="Calibri"/>
                <a:ea typeface="Calibri"/>
                <a:cs typeface="Calibri"/>
                <a:sym typeface="Calibri"/>
              </a:rPr>
              <a:t>4</a:t>
            </a:r>
            <a:endParaRPr sz="3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7"/>
          <p:cNvPicPr preferRelativeResize="0"/>
          <p:nvPr/>
        </p:nvPicPr>
        <p:blipFill>
          <a:blip r:embed="rId3">
            <a:alphaModFix/>
          </a:blip>
          <a:stretch>
            <a:fillRect/>
          </a:stretch>
        </p:blipFill>
        <p:spPr>
          <a:xfrm>
            <a:off x="990750" y="1091375"/>
            <a:ext cx="6667500" cy="2562225"/>
          </a:xfrm>
          <a:prstGeom prst="rect">
            <a:avLst/>
          </a:prstGeom>
          <a:noFill/>
          <a:ln>
            <a:noFill/>
          </a:ln>
        </p:spPr>
      </p:pic>
      <p:sp>
        <p:nvSpPr>
          <p:cNvPr id="194" name="Google Shape;194;p37"/>
          <p:cNvSpPr txBox="1"/>
          <p:nvPr/>
        </p:nvSpPr>
        <p:spPr>
          <a:xfrm>
            <a:off x="1068450" y="3890100"/>
            <a:ext cx="6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https://www.pinecone.io/learn/vector-database/</a:t>
            </a:r>
            <a:r>
              <a:rPr lang="en-GB"/>
              <a:t> </a:t>
            </a:r>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370423" y="111350"/>
            <a:ext cx="1361353" cy="5143500"/>
          </a:xfrm>
          <a:prstGeom prst="rect">
            <a:avLst/>
          </a:prstGeom>
          <a:noFill/>
          <a:ln>
            <a:noFill/>
          </a:ln>
        </p:spPr>
      </p:pic>
      <p:pic>
        <p:nvPicPr>
          <p:cNvPr id="200" name="Google Shape;200;p38"/>
          <p:cNvPicPr preferRelativeResize="0"/>
          <p:nvPr/>
        </p:nvPicPr>
        <p:blipFill>
          <a:blip r:embed="rId4">
            <a:alphaModFix/>
          </a:blip>
          <a:stretch>
            <a:fillRect/>
          </a:stretch>
        </p:blipFill>
        <p:spPr>
          <a:xfrm>
            <a:off x="1930272" y="111350"/>
            <a:ext cx="1473455" cy="5143499"/>
          </a:xfrm>
          <a:prstGeom prst="rect">
            <a:avLst/>
          </a:prstGeom>
          <a:noFill/>
          <a:ln>
            <a:noFill/>
          </a:ln>
        </p:spPr>
      </p:pic>
      <p:pic>
        <p:nvPicPr>
          <p:cNvPr id="201" name="Google Shape;201;p38"/>
          <p:cNvPicPr preferRelativeResize="0"/>
          <p:nvPr/>
        </p:nvPicPr>
        <p:blipFill>
          <a:blip r:embed="rId5">
            <a:alphaModFix/>
          </a:blip>
          <a:stretch>
            <a:fillRect/>
          </a:stretch>
        </p:blipFill>
        <p:spPr>
          <a:xfrm>
            <a:off x="3674838" y="111350"/>
            <a:ext cx="1163123" cy="5143500"/>
          </a:xfrm>
          <a:prstGeom prst="rect">
            <a:avLst/>
          </a:prstGeom>
          <a:noFill/>
          <a:ln>
            <a:noFill/>
          </a:ln>
        </p:spPr>
      </p:pic>
      <p:sp>
        <p:nvSpPr>
          <p:cNvPr id="202" name="Google Shape;202;p38"/>
          <p:cNvSpPr txBox="1"/>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a:solidFill>
                  <a:srgbClr val="595959"/>
                </a:solidFill>
              </a:rPr>
              <a:t>Features</a:t>
            </a:r>
            <a:endParaRPr>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GB">
                <a:solidFill>
                  <a:srgbClr val="595959"/>
                </a:solidFill>
              </a:rPr>
              <a:t>self-hosted/managed</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GB">
                <a:solidFill>
                  <a:srgbClr val="595959"/>
                </a:solidFill>
              </a:rPr>
              <a:t>ranking algorithms</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GB">
                <a:solidFill>
                  <a:srgbClr val="595959"/>
                </a:solidFill>
              </a:rPr>
              <a:t>metadata filtering</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GB">
                <a:solidFill>
                  <a:srgbClr val="595959"/>
                </a:solidFill>
              </a:rPr>
              <a:t>indexing</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GB">
                <a:solidFill>
                  <a:srgbClr val="595959"/>
                </a:solidFill>
              </a:rPr>
              <a:t>access control</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lang="en-GB">
                <a:solidFill>
                  <a:srgbClr val="595959"/>
                </a:solidFill>
              </a:rPr>
              <a:t>security/privacy certification (SOC, HIPPA, GDPR)</a:t>
            </a:r>
            <a:endParaRPr>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Methodology</a:t>
            </a:r>
            <a:endParaRPr/>
          </a:p>
        </p:txBody>
      </p:sp>
      <p:sp>
        <p:nvSpPr>
          <p:cNvPr id="208" name="Google Shape;208;p39"/>
          <p:cNvSpPr txBox="1"/>
          <p:nvPr>
            <p:ph idx="1" type="body"/>
          </p:nvPr>
        </p:nvSpPr>
        <p:spPr>
          <a:xfrm>
            <a:off x="359999" y="972000"/>
            <a:ext cx="8326800" cy="2720400"/>
          </a:xfrm>
          <a:prstGeom prst="rect">
            <a:avLst/>
          </a:prstGeom>
        </p:spPr>
        <p:txBody>
          <a:bodyPr anchorCtr="0" anchor="t" bIns="0" lIns="0" spcFirstLastPara="1" rIns="0" wrap="square" tIns="0">
            <a:noAutofit/>
          </a:bodyPr>
          <a:lstStyle/>
          <a:p>
            <a:pPr indent="-330200" lvl="0" marL="457200" rtl="0" algn="l">
              <a:lnSpc>
                <a:spcPct val="115000"/>
              </a:lnSpc>
              <a:spcBef>
                <a:spcPts val="1200"/>
              </a:spcBef>
              <a:spcAft>
                <a:spcPts val="0"/>
              </a:spcAft>
              <a:buClr>
                <a:srgbClr val="000000"/>
              </a:buClr>
              <a:buSzPts val="1600"/>
              <a:buFont typeface="Arial"/>
              <a:buChar char="●"/>
            </a:pPr>
            <a:r>
              <a:rPr lang="en-GB" sz="1600">
                <a:solidFill>
                  <a:srgbClr val="000000"/>
                </a:solidFill>
                <a:latin typeface="Arial"/>
                <a:ea typeface="Arial"/>
                <a:cs typeface="Arial"/>
                <a:sym typeface="Arial"/>
              </a:rPr>
              <a:t>The </a:t>
            </a:r>
            <a:r>
              <a:rPr b="1" lang="en-GB" sz="1600">
                <a:solidFill>
                  <a:srgbClr val="000000"/>
                </a:solidFill>
                <a:latin typeface="Arial"/>
                <a:ea typeface="Arial"/>
                <a:cs typeface="Arial"/>
                <a:sym typeface="Arial"/>
              </a:rPr>
              <a:t>query encoder</a:t>
            </a:r>
            <a:r>
              <a:rPr lang="en-GB" sz="1600">
                <a:solidFill>
                  <a:srgbClr val="000000"/>
                </a:solidFill>
                <a:latin typeface="Arial"/>
                <a:ea typeface="Arial"/>
                <a:cs typeface="Arial"/>
                <a:sym typeface="Arial"/>
              </a:rPr>
              <a:t> processes the input query to generate a representation suitable for retrieval.</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The </a:t>
            </a:r>
            <a:r>
              <a:rPr b="1" lang="en-GB" sz="1600">
                <a:solidFill>
                  <a:srgbClr val="000000"/>
                </a:solidFill>
                <a:latin typeface="Arial"/>
                <a:ea typeface="Arial"/>
                <a:cs typeface="Arial"/>
                <a:sym typeface="Arial"/>
              </a:rPr>
              <a:t>retriever</a:t>
            </a:r>
            <a:r>
              <a:rPr lang="en-GB" sz="1600">
                <a:solidFill>
                  <a:srgbClr val="000000"/>
                </a:solidFill>
                <a:latin typeface="Arial"/>
                <a:ea typeface="Arial"/>
                <a:cs typeface="Arial"/>
                <a:sym typeface="Arial"/>
              </a:rPr>
              <a:t> uses this representation to fetch relevant documents or data from the database.</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The </a:t>
            </a:r>
            <a:r>
              <a:rPr b="1" lang="en-GB" sz="1600">
                <a:solidFill>
                  <a:srgbClr val="000000"/>
                </a:solidFill>
                <a:latin typeface="Arial"/>
                <a:ea typeface="Arial"/>
                <a:cs typeface="Arial"/>
                <a:sym typeface="Arial"/>
              </a:rPr>
              <a:t>document database</a:t>
            </a:r>
            <a:r>
              <a:rPr lang="en-GB" sz="1600">
                <a:solidFill>
                  <a:srgbClr val="000000"/>
                </a:solidFill>
                <a:latin typeface="Arial"/>
                <a:ea typeface="Arial"/>
                <a:cs typeface="Arial"/>
                <a:sym typeface="Arial"/>
              </a:rPr>
              <a:t> is a pre-compiled collection of texts or knowledge that the retriever queries.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GB" sz="1600">
                <a:solidFill>
                  <a:srgbClr val="000000"/>
                </a:solidFill>
                <a:latin typeface="Arial"/>
                <a:ea typeface="Arial"/>
                <a:cs typeface="Arial"/>
                <a:sym typeface="Arial"/>
              </a:rPr>
              <a:t>The </a:t>
            </a:r>
            <a:r>
              <a:rPr b="1" lang="en-GB" sz="1600">
                <a:solidFill>
                  <a:srgbClr val="000000"/>
                </a:solidFill>
                <a:latin typeface="Arial"/>
                <a:ea typeface="Arial"/>
                <a:cs typeface="Arial"/>
                <a:sym typeface="Arial"/>
              </a:rPr>
              <a:t>generator</a:t>
            </a:r>
            <a:r>
              <a:rPr lang="en-GB" sz="1600">
                <a:solidFill>
                  <a:srgbClr val="000000"/>
                </a:solidFill>
                <a:latin typeface="Arial"/>
                <a:ea typeface="Arial"/>
                <a:cs typeface="Arial"/>
                <a:sym typeface="Arial"/>
              </a:rPr>
              <a:t> then takes the original query along with the retrieved documents to generate a coherent and contextually enriched response.</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359999" y="310695"/>
            <a:ext cx="83268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Frameworks</a:t>
            </a:r>
            <a:endParaRPr/>
          </a:p>
        </p:txBody>
      </p:sp>
      <p:sp>
        <p:nvSpPr>
          <p:cNvPr id="214" name="Google Shape;214;p40"/>
          <p:cNvSpPr txBox="1"/>
          <p:nvPr>
            <p:ph idx="1" type="body"/>
          </p:nvPr>
        </p:nvSpPr>
        <p:spPr>
          <a:xfrm>
            <a:off x="360000" y="972000"/>
            <a:ext cx="8326800" cy="3236700"/>
          </a:xfrm>
          <a:prstGeom prst="rect">
            <a:avLst/>
          </a:prstGeom>
        </p:spPr>
        <p:txBody>
          <a:bodyPr anchorCtr="0" anchor="t" bIns="0" lIns="0" spcFirstLastPara="1" rIns="0" wrap="square" tIns="0">
            <a:noAutofit/>
          </a:bodyPr>
          <a:lstStyle/>
          <a:p>
            <a:pPr indent="-361950" lvl="0" marL="457200" rtl="0" algn="l">
              <a:spcBef>
                <a:spcPts val="0"/>
              </a:spcBef>
              <a:spcAft>
                <a:spcPts val="0"/>
              </a:spcAft>
              <a:buSzPts val="2100"/>
              <a:buFont typeface="Open Sans"/>
              <a:buChar char="●"/>
            </a:pPr>
            <a:r>
              <a:rPr lang="en-GB" sz="2100" u="sng">
                <a:solidFill>
                  <a:schemeClr val="hlink"/>
                </a:solidFill>
                <a:latin typeface="Open Sans"/>
                <a:ea typeface="Open Sans"/>
                <a:cs typeface="Open Sans"/>
                <a:sym typeface="Open Sans"/>
                <a:hlinkClick r:id="rId3"/>
              </a:rPr>
              <a:t>LangChain</a:t>
            </a:r>
            <a:r>
              <a:rPr lang="en-GB" sz="2100">
                <a:latin typeface="Open Sans"/>
                <a:ea typeface="Open Sans"/>
                <a:cs typeface="Open Sans"/>
                <a:sym typeface="Open Sans"/>
              </a:rPr>
              <a:t> (</a:t>
            </a:r>
            <a:r>
              <a:rPr lang="en-GB" sz="2100" u="sng">
                <a:solidFill>
                  <a:schemeClr val="hlink"/>
                </a:solidFill>
                <a:latin typeface="Open Sans"/>
                <a:ea typeface="Open Sans"/>
                <a:cs typeface="Open Sans"/>
                <a:sym typeface="Open Sans"/>
                <a:hlinkClick r:id="rId4"/>
              </a:rPr>
              <a:t>RAG</a:t>
            </a:r>
            <a:r>
              <a:rPr lang="en-GB" sz="2100">
                <a:latin typeface="Open Sans"/>
                <a:ea typeface="Open Sans"/>
                <a:cs typeface="Open Sans"/>
                <a:sym typeface="Open Sans"/>
              </a:rPr>
              <a:t>)</a:t>
            </a:r>
            <a:endParaRPr sz="2100">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a:latin typeface="Open Sans"/>
                <a:ea typeface="Open Sans"/>
                <a:cs typeface="Open Sans"/>
                <a:sym typeface="Open Sans"/>
              </a:rPr>
              <a:t>Microsoft </a:t>
            </a:r>
            <a:r>
              <a:rPr lang="en-GB" sz="2100" u="sng">
                <a:solidFill>
                  <a:schemeClr val="accent5"/>
                </a:solidFill>
                <a:latin typeface="Open Sans"/>
                <a:ea typeface="Open Sans"/>
                <a:cs typeface="Open Sans"/>
                <a:sym typeface="Open Sans"/>
                <a:hlinkClick r:id="rId5">
                  <a:extLst>
                    <a:ext uri="{A12FA001-AC4F-418D-AE19-62706E023703}">
                      <ahyp:hlinkClr val="tx"/>
                    </a:ext>
                  </a:extLst>
                </a:hlinkClick>
              </a:rPr>
              <a:t>Semantic kernel</a:t>
            </a:r>
            <a:r>
              <a:rPr lang="en-GB" sz="2100">
                <a:latin typeface="Open Sans"/>
                <a:ea typeface="Open Sans"/>
                <a:cs typeface="Open Sans"/>
                <a:sym typeface="Open Sans"/>
              </a:rPr>
              <a:t> </a:t>
            </a:r>
            <a:endParaRPr sz="2100">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u="sng">
                <a:solidFill>
                  <a:schemeClr val="hlink"/>
                </a:solidFill>
                <a:latin typeface="Open Sans"/>
                <a:ea typeface="Open Sans"/>
                <a:cs typeface="Open Sans"/>
                <a:sym typeface="Open Sans"/>
                <a:hlinkClick r:id="rId6"/>
              </a:rPr>
              <a:t>LlamaIndex </a:t>
            </a:r>
            <a:r>
              <a:rPr lang="en-GB" sz="2100">
                <a:latin typeface="Open Sans"/>
                <a:ea typeface="Open Sans"/>
                <a:cs typeface="Open Sans"/>
                <a:sym typeface="Open Sans"/>
              </a:rPr>
              <a:t>(</a:t>
            </a:r>
            <a:r>
              <a:rPr lang="en-GB" sz="2100" u="sng">
                <a:solidFill>
                  <a:schemeClr val="hlink"/>
                </a:solidFill>
                <a:latin typeface="Open Sans"/>
                <a:ea typeface="Open Sans"/>
                <a:cs typeface="Open Sans"/>
                <a:sym typeface="Open Sans"/>
                <a:hlinkClick r:id="rId7"/>
              </a:rPr>
              <a:t>RAG</a:t>
            </a:r>
            <a:r>
              <a:rPr lang="en-GB" sz="2100">
                <a:latin typeface="Open Sans"/>
                <a:ea typeface="Open Sans"/>
                <a:cs typeface="Open Sans"/>
                <a:sym typeface="Open Sans"/>
              </a:rPr>
              <a:t>, </a:t>
            </a:r>
            <a:r>
              <a:rPr lang="en-GB" sz="2100" u="sng">
                <a:solidFill>
                  <a:schemeClr val="hlink"/>
                </a:solidFill>
                <a:latin typeface="Open Sans"/>
                <a:ea typeface="Open Sans"/>
                <a:cs typeface="Open Sans"/>
                <a:sym typeface="Open Sans"/>
                <a:hlinkClick r:id="rId8"/>
              </a:rPr>
              <a:t>notebook</a:t>
            </a:r>
            <a:r>
              <a:rPr lang="en-GB" sz="2100">
                <a:latin typeface="Open Sans"/>
                <a:ea typeface="Open Sans"/>
                <a:cs typeface="Open Sans"/>
                <a:sym typeface="Open Sans"/>
              </a:rPr>
              <a:t>)</a:t>
            </a:r>
            <a:endParaRPr sz="2100">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u="sng">
                <a:solidFill>
                  <a:schemeClr val="hlink"/>
                </a:solidFill>
                <a:latin typeface="Roboto Mono"/>
                <a:ea typeface="Roboto Mono"/>
                <a:cs typeface="Roboto Mono"/>
                <a:sym typeface="Roboto Mono"/>
                <a:hlinkClick r:id="rId9"/>
              </a:rPr>
              <a:t>llmware</a:t>
            </a:r>
            <a:r>
              <a:rPr lang="en-GB" sz="2100" u="sng">
                <a:solidFill>
                  <a:schemeClr val="hlink"/>
                </a:solidFill>
                <a:latin typeface="Open Sans"/>
                <a:ea typeface="Open Sans"/>
                <a:cs typeface="Open Sans"/>
                <a:sym typeface="Open Sans"/>
                <a:hlinkClick r:id="rId10"/>
              </a:rPr>
              <a:t> </a:t>
            </a:r>
            <a:endParaRPr sz="2100">
              <a:latin typeface="Open Sans"/>
              <a:ea typeface="Open Sans"/>
              <a:cs typeface="Open Sans"/>
              <a:sym typeface="Open Sans"/>
            </a:endParaRPr>
          </a:p>
          <a:p>
            <a:pPr indent="0" lvl="0" marL="0" rtl="0" algn="l">
              <a:spcBef>
                <a:spcPts val="0"/>
              </a:spcBef>
              <a:spcAft>
                <a:spcPts val="0"/>
              </a:spcAft>
              <a:buNone/>
            </a:pPr>
            <a:r>
              <a:t/>
            </a:r>
            <a:endParaRPr sz="2100" u="sng">
              <a:latin typeface="Open Sans"/>
              <a:ea typeface="Open Sans"/>
              <a:cs typeface="Open Sans"/>
              <a:sym typeface="Open Sans"/>
            </a:endParaRPr>
          </a:p>
          <a:p>
            <a:pPr indent="0" lvl="0" marL="0" rtl="0" algn="l">
              <a:spcBef>
                <a:spcPts val="0"/>
              </a:spcBef>
              <a:spcAft>
                <a:spcPts val="0"/>
              </a:spcAft>
              <a:buNone/>
            </a:pPr>
            <a:r>
              <a:rPr lang="en-GB" sz="2100" u="sng">
                <a:latin typeface="Open Sans"/>
                <a:ea typeface="Open Sans"/>
                <a:cs typeface="Open Sans"/>
                <a:sym typeface="Open Sans"/>
              </a:rPr>
              <a:t>LLM provisioning</a:t>
            </a:r>
            <a:endParaRPr sz="2100" u="sng">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u="sng">
                <a:solidFill>
                  <a:schemeClr val="hlink"/>
                </a:solidFill>
                <a:latin typeface="Open Sans"/>
                <a:ea typeface="Open Sans"/>
                <a:cs typeface="Open Sans"/>
                <a:sym typeface="Open Sans"/>
                <a:hlinkClick r:id="rId11"/>
              </a:rPr>
              <a:t>Ollama</a:t>
            </a:r>
            <a:r>
              <a:rPr lang="en-GB" sz="2100">
                <a:latin typeface="Open Sans"/>
                <a:ea typeface="Open Sans"/>
                <a:cs typeface="Open Sans"/>
                <a:sym typeface="Open Sans"/>
              </a:rPr>
              <a:t> - download models and serve them up via http</a:t>
            </a:r>
            <a:endParaRPr sz="2100">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u="sng">
                <a:solidFill>
                  <a:schemeClr val="hlink"/>
                </a:solidFill>
                <a:latin typeface="Open Sans"/>
                <a:ea typeface="Open Sans"/>
                <a:cs typeface="Open Sans"/>
                <a:sym typeface="Open Sans"/>
                <a:hlinkClick r:id="rId12"/>
              </a:rPr>
              <a:t>LlamaCpp</a:t>
            </a:r>
            <a:endParaRPr sz="2100">
              <a:latin typeface="Open Sans"/>
              <a:ea typeface="Open Sans"/>
              <a:cs typeface="Open Sans"/>
              <a:sym typeface="Open Sans"/>
            </a:endParaRPr>
          </a:p>
          <a:p>
            <a:pPr indent="-361950" lvl="0" marL="457200" rtl="0" algn="l">
              <a:spcBef>
                <a:spcPts val="0"/>
              </a:spcBef>
              <a:spcAft>
                <a:spcPts val="0"/>
              </a:spcAft>
              <a:buSzPts val="2100"/>
              <a:buFont typeface="Open Sans"/>
              <a:buChar char="●"/>
            </a:pPr>
            <a:r>
              <a:rPr lang="en-GB" sz="2100" u="sng">
                <a:solidFill>
                  <a:schemeClr val="hlink"/>
                </a:solidFill>
                <a:latin typeface="Open Sans"/>
                <a:ea typeface="Open Sans"/>
                <a:cs typeface="Open Sans"/>
                <a:sym typeface="Open Sans"/>
                <a:hlinkClick r:id="rId13"/>
              </a:rPr>
              <a:t>vLLM</a:t>
            </a:r>
            <a:endParaRPr sz="3500"/>
          </a:p>
        </p:txBody>
      </p:sp>
    </p:spTree>
  </p:cSld>
  <p:clrMapOvr>
    <a:masterClrMapping/>
  </p:clrMapOvr>
</p:sld>
</file>

<file path=ppt/theme/theme1.xml><?xml version="1.0" encoding="utf-8"?>
<a:theme xmlns:a="http://schemas.openxmlformats.org/drawingml/2006/main" xmlns:r="http://schemas.openxmlformats.org/officeDocument/2006/relationships" name="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